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obo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9E2629-C583-4156-8FF9-28E43F8EAF9D}">
  <a:tblStyle styleId="{E49E2629-C583-4156-8FF9-28E43F8EAF9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65b22c2db_0_1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65b22c2d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65b22c2db_0_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65b22c2d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65b22c2db_0_1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65b22c2d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65b22c2db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65b22c2d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65b22c2db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65b22c2d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65b22c2db_0_1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165b22c2d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65b22c2db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65b22c2d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65b22c2db_0_1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65b22c2db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65b22c2db_0_1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65b22c2d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65b22c2db_0_4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65b22c2db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65b22c2db_0_4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65b22c2db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6ff87b527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6ff87b52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6ff87b527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6ff87b52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65b22c2db_0_2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65b22c2db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65b22c2db_0_3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165b22c2d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65b22c2db_0_3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65b22c2db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65b22c2db_0_3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65b22c2db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65b22c2db_0_3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65b22c2db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65b22c2db_0_3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65b22c2db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65b22c2db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165b22c2d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6ff87b52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6ff87b5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65b22c2db_0_3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65b22c2db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65b22c2db_0_2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65b22c2d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165b22c2db_0_4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165b22c2db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65b22c2db_0_4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165b22c2db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165b22c2db_0_2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165b22c2db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65b22c2db_0_2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65b22c2d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65b22c2db_0_2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165b22c2d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65b22c2db_0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165b22c2d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65b22c2db_0_2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65b22c2d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165b22c2db_0_2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165b22c2d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165b22c2db_0_3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165b22c2db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16ff87b5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16ff87b5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165b22c2db_0_3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165b22c2db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165b22c2db_0_3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165b22c2db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65b22c2db_0_4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65b22c2d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65b22c2db_0_4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65b22c2db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165b22c2db_0_4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165b22c2db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6f9e470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6f9e47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6ff87b527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16ff87b52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65b22c2db_0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65b22c2d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65b22c2db_0_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65b22c2d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65b22c2db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65b22c2d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65b22c2db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65b22c2d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CRIMES IN INDIA</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DSE 315 DATA SCIENCE PROJECT</a:t>
            </a:r>
            <a:endParaRPr/>
          </a:p>
        </p:txBody>
      </p:sp>
      <p:sp>
        <p:nvSpPr>
          <p:cNvPr id="87" name="Google Shape;87;p13"/>
          <p:cNvSpPr txBox="1"/>
          <p:nvPr/>
        </p:nvSpPr>
        <p:spPr>
          <a:xfrm>
            <a:off x="665050" y="3396000"/>
            <a:ext cx="51855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FFFFFF"/>
                </a:solidFill>
              </a:rPr>
              <a:t>Mrunal Pravin Kulkarni (22183)</a:t>
            </a:r>
            <a:endParaRPr sz="1800">
              <a:solidFill>
                <a:srgbClr val="FFFFFF"/>
              </a:solidFill>
            </a:endParaRPr>
          </a:p>
          <a:p>
            <a:pPr indent="0" lvl="0" marL="0" rtl="0" algn="l">
              <a:lnSpc>
                <a:spcPct val="115000"/>
              </a:lnSpc>
              <a:spcBef>
                <a:spcPts val="0"/>
              </a:spcBef>
              <a:spcAft>
                <a:spcPts val="0"/>
              </a:spcAft>
              <a:buNone/>
            </a:pPr>
            <a:r>
              <a:rPr lang="en" sz="1800">
                <a:solidFill>
                  <a:srgbClr val="FFFFFF"/>
                </a:solidFill>
              </a:rPr>
              <a:t>Darshana Srivathsan (22001)</a:t>
            </a:r>
            <a:endParaRPr sz="1800">
              <a:solidFill>
                <a:srgbClr val="FFFFFF"/>
              </a:solidFill>
            </a:endParaRPr>
          </a:p>
          <a:p>
            <a:pPr indent="0" lvl="0" marL="0" rtl="0" algn="l">
              <a:lnSpc>
                <a:spcPct val="115000"/>
              </a:lnSpc>
              <a:spcBef>
                <a:spcPts val="0"/>
              </a:spcBef>
              <a:spcAft>
                <a:spcPts val="0"/>
              </a:spcAft>
              <a:buNone/>
            </a:pPr>
            <a:r>
              <a:rPr lang="en" sz="1800">
                <a:solidFill>
                  <a:srgbClr val="FFFFFF"/>
                </a:solidFill>
              </a:rPr>
              <a:t>Prakash Kumbhakar (22241)</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1888950" y="347075"/>
            <a:ext cx="5366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Visualization of Crimes Extent</a:t>
            </a:r>
            <a:endParaRPr b="1"/>
          </a:p>
        </p:txBody>
      </p:sp>
      <p:pic>
        <p:nvPicPr>
          <p:cNvPr id="182" name="Google Shape;182;p22"/>
          <p:cNvPicPr preferRelativeResize="0"/>
          <p:nvPr/>
        </p:nvPicPr>
        <p:blipFill>
          <a:blip r:embed="rId3">
            <a:alphaModFix/>
          </a:blip>
          <a:stretch>
            <a:fillRect/>
          </a:stretch>
        </p:blipFill>
        <p:spPr>
          <a:xfrm>
            <a:off x="239763" y="954875"/>
            <a:ext cx="4802223" cy="3883826"/>
          </a:xfrm>
          <a:prstGeom prst="rect">
            <a:avLst/>
          </a:prstGeom>
          <a:noFill/>
          <a:ln>
            <a:noFill/>
          </a:ln>
        </p:spPr>
      </p:pic>
      <p:sp>
        <p:nvSpPr>
          <p:cNvPr id="183" name="Google Shape;183;p22"/>
          <p:cNvSpPr txBox="1"/>
          <p:nvPr/>
        </p:nvSpPr>
        <p:spPr>
          <a:xfrm>
            <a:off x="5199625" y="2366350"/>
            <a:ext cx="3570000" cy="233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chemeClr val="dk2"/>
                </a:solidFill>
                <a:latin typeface="Times New Roman"/>
                <a:ea typeface="Times New Roman"/>
                <a:cs typeface="Times New Roman"/>
                <a:sym typeface="Times New Roman"/>
              </a:rPr>
              <a:t>We can see that Theft Crimes are the highest number of crimes , followed by </a:t>
            </a:r>
            <a:r>
              <a:rPr lang="en" sz="2500">
                <a:solidFill>
                  <a:schemeClr val="dk2"/>
                </a:solidFill>
                <a:latin typeface="Times New Roman"/>
                <a:ea typeface="Times New Roman"/>
                <a:cs typeface="Times New Roman"/>
                <a:sym typeface="Times New Roman"/>
              </a:rPr>
              <a:t>Burglary</a:t>
            </a:r>
            <a:r>
              <a:rPr lang="en" sz="2500">
                <a:solidFill>
                  <a:schemeClr val="dk2"/>
                </a:solidFill>
                <a:latin typeface="Times New Roman"/>
                <a:ea typeface="Times New Roman"/>
                <a:cs typeface="Times New Roman"/>
                <a:sym typeface="Times New Roman"/>
              </a:rPr>
              <a:t> and Murder.</a:t>
            </a:r>
            <a:endParaRPr sz="2500">
              <a:solidFill>
                <a:schemeClr val="dk2"/>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1888950" y="347075"/>
            <a:ext cx="5366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Visualization of Crimes Extent</a:t>
            </a:r>
            <a:endParaRPr b="1"/>
          </a:p>
        </p:txBody>
      </p:sp>
      <p:pic>
        <p:nvPicPr>
          <p:cNvPr id="189" name="Google Shape;189;p23"/>
          <p:cNvPicPr preferRelativeResize="0"/>
          <p:nvPr/>
        </p:nvPicPr>
        <p:blipFill rotWithShape="1">
          <a:blip r:embed="rId3">
            <a:alphaModFix/>
          </a:blip>
          <a:srcRect b="0" l="1854" r="0" t="10714"/>
          <a:stretch/>
        </p:blipFill>
        <p:spPr>
          <a:xfrm>
            <a:off x="188100" y="1269375"/>
            <a:ext cx="6236475" cy="3724349"/>
          </a:xfrm>
          <a:prstGeom prst="rect">
            <a:avLst/>
          </a:prstGeom>
          <a:noFill/>
          <a:ln>
            <a:noFill/>
          </a:ln>
        </p:spPr>
      </p:pic>
      <p:sp>
        <p:nvSpPr>
          <p:cNvPr id="190" name="Google Shape;190;p23"/>
          <p:cNvSpPr txBox="1"/>
          <p:nvPr/>
        </p:nvSpPr>
        <p:spPr>
          <a:xfrm>
            <a:off x="6030725" y="2182950"/>
            <a:ext cx="2796900" cy="189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chemeClr val="dk2"/>
                </a:solidFill>
                <a:latin typeface="Times New Roman"/>
                <a:ea typeface="Times New Roman"/>
                <a:cs typeface="Times New Roman"/>
                <a:sym typeface="Times New Roman"/>
              </a:rPr>
              <a:t>The Total Number of Crimes </a:t>
            </a:r>
            <a:endParaRPr sz="25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2500">
                <a:solidFill>
                  <a:schemeClr val="dk2"/>
                </a:solidFill>
                <a:latin typeface="Times New Roman"/>
                <a:ea typeface="Times New Roman"/>
                <a:cs typeface="Times New Roman"/>
                <a:sym typeface="Times New Roman"/>
              </a:rPr>
              <a:t>Show an increasing trend over the years.</a:t>
            </a:r>
            <a:endParaRPr sz="2500">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1888950" y="347075"/>
            <a:ext cx="5366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Visualization of Crimes Extent</a:t>
            </a:r>
            <a:endParaRPr b="1"/>
          </a:p>
        </p:txBody>
      </p:sp>
      <p:sp>
        <p:nvSpPr>
          <p:cNvPr id="196" name="Google Shape;196;p24"/>
          <p:cNvSpPr txBox="1"/>
          <p:nvPr/>
        </p:nvSpPr>
        <p:spPr>
          <a:xfrm>
            <a:off x="6352400" y="1707463"/>
            <a:ext cx="24351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chemeClr val="dk2"/>
                </a:solidFill>
                <a:latin typeface="Times New Roman"/>
                <a:ea typeface="Times New Roman"/>
                <a:cs typeface="Times New Roman"/>
                <a:sym typeface="Times New Roman"/>
              </a:rPr>
              <a:t>The highest number of crimes occur in Delhi, followed by Bangalore and Mumbai </a:t>
            </a:r>
            <a:endParaRPr sz="2500">
              <a:solidFill>
                <a:schemeClr val="dk2"/>
              </a:solidFill>
              <a:latin typeface="Times New Roman"/>
              <a:ea typeface="Times New Roman"/>
              <a:cs typeface="Times New Roman"/>
              <a:sym typeface="Times New Roman"/>
            </a:endParaRPr>
          </a:p>
        </p:txBody>
      </p:sp>
      <p:pic>
        <p:nvPicPr>
          <p:cNvPr id="197" name="Google Shape;197;p24"/>
          <p:cNvPicPr preferRelativeResize="0"/>
          <p:nvPr/>
        </p:nvPicPr>
        <p:blipFill>
          <a:blip r:embed="rId3">
            <a:alphaModFix/>
          </a:blip>
          <a:stretch>
            <a:fillRect/>
          </a:stretch>
        </p:blipFill>
        <p:spPr>
          <a:xfrm>
            <a:off x="144400" y="1219325"/>
            <a:ext cx="6047601" cy="3023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598100" y="2152352"/>
            <a:ext cx="8222100" cy="15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OF INFERENTIAL STATISTICS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 TEST RESULTS</a:t>
            </a:r>
            <a:endParaRPr/>
          </a:p>
        </p:txBody>
      </p:sp>
      <p:sp>
        <p:nvSpPr>
          <p:cNvPr id="208" name="Google Shape;208;p26"/>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 name="Google Shape;209;p26"/>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PURPOSE</a:t>
            </a:r>
            <a:endParaRPr>
              <a:solidFill>
                <a:schemeClr val="lt1"/>
              </a:solidFill>
            </a:endParaRPr>
          </a:p>
        </p:txBody>
      </p:sp>
      <p:sp>
        <p:nvSpPr>
          <p:cNvPr id="210" name="Google Shape;210;p26"/>
          <p:cNvSpPr txBox="1"/>
          <p:nvPr>
            <p:ph idx="4294967295" type="body"/>
          </p:nvPr>
        </p:nvSpPr>
        <p:spPr>
          <a:xfrm>
            <a:off x="3047300" y="980725"/>
            <a:ext cx="5859000" cy="15354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600"/>
              <a:t>The aim of the T-test was to determine if there was a significant difference in theft rates between Arunachal Pradesh and all other states combined. This analysis helps evaluate whether Arunachal Pradesh’s theft rates deviate from the national average.</a:t>
            </a:r>
            <a:endParaRPr sz="1600"/>
          </a:p>
        </p:txBody>
      </p:sp>
      <p:sp>
        <p:nvSpPr>
          <p:cNvPr id="211" name="Google Shape;211;p26"/>
          <p:cNvSpPr/>
          <p:nvPr/>
        </p:nvSpPr>
        <p:spPr>
          <a:xfrm>
            <a:off x="286702" y="3402200"/>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 name="Google Shape;212;p26"/>
          <p:cNvSpPr txBox="1"/>
          <p:nvPr>
            <p:ph idx="4294967295" type="body"/>
          </p:nvPr>
        </p:nvSpPr>
        <p:spPr>
          <a:xfrm>
            <a:off x="538400" y="3548901"/>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RESULTS</a:t>
            </a:r>
            <a:endParaRPr>
              <a:solidFill>
                <a:schemeClr val="lt1"/>
              </a:solidFill>
            </a:endParaRPr>
          </a:p>
        </p:txBody>
      </p:sp>
      <p:sp>
        <p:nvSpPr>
          <p:cNvPr id="213" name="Google Shape;213;p26"/>
          <p:cNvSpPr txBox="1"/>
          <p:nvPr>
            <p:ph idx="4294967295" type="body"/>
          </p:nvPr>
        </p:nvSpPr>
        <p:spPr>
          <a:xfrm>
            <a:off x="3109000" y="2818300"/>
            <a:ext cx="5859000" cy="15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highlight>
                  <a:srgbClr val="FFFFFF"/>
                </a:highlight>
                <a:latin typeface="Arial"/>
                <a:ea typeface="Arial"/>
                <a:cs typeface="Arial"/>
                <a:sym typeface="Arial"/>
              </a:rPr>
              <a:t>State: ARUNACHAL PRADESH</a:t>
            </a:r>
            <a:endParaRPr b="1" sz="1000">
              <a:solidFill>
                <a:srgbClr val="000000"/>
              </a:solidFill>
              <a:highlight>
                <a:srgbClr val="FFFFFF"/>
              </a:highlight>
              <a:latin typeface="Arial"/>
              <a:ea typeface="Arial"/>
              <a:cs typeface="Arial"/>
              <a:sym typeface="Arial"/>
            </a:endParaRPr>
          </a:p>
          <a:p>
            <a:pPr indent="0" lvl="0" marL="0" rtl="0" algn="l">
              <a:spcBef>
                <a:spcPts val="800"/>
              </a:spcBef>
              <a:spcAft>
                <a:spcPts val="0"/>
              </a:spcAft>
              <a:buNone/>
            </a:pPr>
            <a:r>
              <a:rPr b="1" lang="en" sz="1000">
                <a:solidFill>
                  <a:srgbClr val="000000"/>
                </a:solidFill>
                <a:highlight>
                  <a:srgbClr val="FFFFFF"/>
                </a:highlight>
                <a:latin typeface="Arial"/>
                <a:ea typeface="Arial"/>
                <a:cs typeface="Arial"/>
                <a:sym typeface="Arial"/>
              </a:rPr>
              <a:t>t-statistic: -3.6308049443920467</a:t>
            </a:r>
            <a:endParaRPr b="1" sz="1000">
              <a:solidFill>
                <a:srgbClr val="000000"/>
              </a:solidFill>
              <a:highlight>
                <a:srgbClr val="FFFFFF"/>
              </a:highlight>
              <a:latin typeface="Arial"/>
              <a:ea typeface="Arial"/>
              <a:cs typeface="Arial"/>
              <a:sym typeface="Arial"/>
            </a:endParaRPr>
          </a:p>
          <a:p>
            <a:pPr indent="0" lvl="0" marL="0" rtl="0" algn="l">
              <a:spcBef>
                <a:spcPts val="800"/>
              </a:spcBef>
              <a:spcAft>
                <a:spcPts val="0"/>
              </a:spcAft>
              <a:buNone/>
            </a:pPr>
            <a:r>
              <a:rPr b="1" lang="en" sz="1000">
                <a:solidFill>
                  <a:srgbClr val="000000"/>
                </a:solidFill>
                <a:highlight>
                  <a:srgbClr val="FFFFFF"/>
                </a:highlight>
                <a:latin typeface="Arial"/>
                <a:ea typeface="Arial"/>
                <a:cs typeface="Arial"/>
                <a:sym typeface="Arial"/>
              </a:rPr>
              <a:t>p-value: 0.00028397370074046487</a:t>
            </a:r>
            <a:endParaRPr b="1" sz="1000">
              <a:solidFill>
                <a:srgbClr val="000000"/>
              </a:solidFill>
              <a:highlight>
                <a:srgbClr val="FFFFFF"/>
              </a:highlight>
              <a:latin typeface="Arial"/>
              <a:ea typeface="Arial"/>
              <a:cs typeface="Arial"/>
              <a:sym typeface="Arial"/>
            </a:endParaRPr>
          </a:p>
          <a:p>
            <a:pPr indent="0" lvl="0" marL="0" rtl="0" algn="l">
              <a:spcBef>
                <a:spcPts val="800"/>
              </a:spcBef>
              <a:spcAft>
                <a:spcPts val="0"/>
              </a:spcAft>
              <a:buNone/>
            </a:pPr>
            <a:r>
              <a:t/>
            </a:r>
            <a:endParaRPr b="1" sz="1000">
              <a:solidFill>
                <a:srgbClr val="000000"/>
              </a:solidFill>
              <a:highlight>
                <a:srgbClr val="FFFFFF"/>
              </a:highlight>
              <a:latin typeface="Arial"/>
              <a:ea typeface="Arial"/>
              <a:cs typeface="Arial"/>
              <a:sym typeface="Arial"/>
            </a:endParaRPr>
          </a:p>
          <a:p>
            <a:pPr indent="0" lvl="0" marL="0" rtl="0" algn="l">
              <a:spcBef>
                <a:spcPts val="800"/>
              </a:spcBef>
              <a:spcAft>
                <a:spcPts val="0"/>
              </a:spcAft>
              <a:buNone/>
            </a:pPr>
            <a:r>
              <a:rPr b="1" lang="en" sz="1000">
                <a:solidFill>
                  <a:srgbClr val="000000"/>
                </a:solidFill>
                <a:highlight>
                  <a:srgbClr val="FFFFFF"/>
                </a:highlight>
                <a:latin typeface="Arial"/>
                <a:ea typeface="Arial"/>
                <a:cs typeface="Arial"/>
                <a:sym typeface="Arial"/>
              </a:rPr>
              <a:t>Reject null hypothesis -</a:t>
            </a:r>
            <a:endParaRPr b="1" sz="10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1" lang="en" sz="1000">
                <a:solidFill>
                  <a:srgbClr val="000000"/>
                </a:solidFill>
                <a:highlight>
                  <a:srgbClr val="FFFFFF"/>
                </a:highlight>
                <a:latin typeface="Arial"/>
                <a:ea typeface="Arial"/>
                <a:cs typeface="Arial"/>
                <a:sym typeface="Arial"/>
              </a:rPr>
              <a:t>Significant difference found between thefts in ARUNACHAL PRADESH and all other states combined</a:t>
            </a:r>
            <a:endParaRPr b="1" sz="1000">
              <a:solidFill>
                <a:srgbClr val="000000"/>
              </a:solidFill>
              <a:highlight>
                <a:srgbClr val="FFFFFF"/>
              </a:highlight>
              <a:latin typeface="Arial"/>
              <a:ea typeface="Arial"/>
              <a:cs typeface="Arial"/>
              <a:sym typeface="Arial"/>
            </a:endParaRPr>
          </a:p>
          <a:p>
            <a:pPr indent="0" lvl="0" marL="0" rtl="0" algn="l">
              <a:spcBef>
                <a:spcPts val="0"/>
              </a:spcBef>
              <a:spcAft>
                <a:spcPts val="800"/>
              </a:spcAft>
              <a:buNone/>
            </a:pPr>
            <a:r>
              <a:t/>
            </a:r>
            <a:endParaRPr b="1" sz="11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607100" y="1785302"/>
            <a:ext cx="8222100" cy="15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GEOSPATIAL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311700" y="5831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Geospatial Analysis ?</a:t>
            </a:r>
            <a:endParaRPr/>
          </a:p>
        </p:txBody>
      </p:sp>
      <p:sp>
        <p:nvSpPr>
          <p:cNvPr id="224" name="Google Shape;224;p28"/>
          <p:cNvSpPr txBox="1"/>
          <p:nvPr>
            <p:ph idx="4294967295" type="body"/>
          </p:nvPr>
        </p:nvSpPr>
        <p:spPr>
          <a:xfrm>
            <a:off x="311700" y="2173825"/>
            <a:ext cx="7905300" cy="2146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600">
                <a:latin typeface="Times New Roman"/>
                <a:ea typeface="Times New Roman"/>
                <a:cs typeface="Times New Roman"/>
                <a:sym typeface="Times New Roman"/>
              </a:rPr>
              <a:t>Geospatial analysis is a critical component of the project, leveraging spatial data to uncover patterns, relationships, and insights that inform decision-making. By integrating geographic information systems (GIS) and advanced mapping techniques, this analysis enables the visualization of project-related data in a spatial context. Key aspects include identifying spatial trends, optimizing resource allocation, and enhancing predictive models. The insights derived from geospatial analysis support more effective planning, improved accuracy, and a deeper understanding of the project’s environmental, social, and economic impacts.</a:t>
            </a:r>
            <a:endParaRPr sz="16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1290450" y="355075"/>
            <a:ext cx="6563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Visualization of Crimes Distribution</a:t>
            </a:r>
            <a:endParaRPr b="1"/>
          </a:p>
        </p:txBody>
      </p:sp>
      <p:sp>
        <p:nvSpPr>
          <p:cNvPr id="230" name="Google Shape;230;p29"/>
          <p:cNvSpPr txBox="1"/>
          <p:nvPr/>
        </p:nvSpPr>
        <p:spPr>
          <a:xfrm>
            <a:off x="6352400" y="1707463"/>
            <a:ext cx="24351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2"/>
                </a:solidFill>
                <a:latin typeface="Times New Roman"/>
                <a:ea typeface="Times New Roman"/>
                <a:cs typeface="Times New Roman"/>
                <a:sym typeface="Times New Roman"/>
              </a:rPr>
              <a:t>The choropleth map provides a visual representation of the total number of crimes distributed across districts, using color gradations to indicate varying crime levels. Darker shades highlight districts with higher crime rates, while lighter shades represent areas with fewer incidents. This map helps identify geographic patterns and hotspots of criminal activity, offering valuable insights for law enforcement and policymakers to target interventions and allocate resources effectively.</a:t>
            </a:r>
            <a:endParaRPr sz="1100">
              <a:solidFill>
                <a:schemeClr val="dk2"/>
              </a:solidFill>
              <a:latin typeface="Times New Roman"/>
              <a:ea typeface="Times New Roman"/>
              <a:cs typeface="Times New Roman"/>
              <a:sym typeface="Times New Roman"/>
            </a:endParaRPr>
          </a:p>
        </p:txBody>
      </p:sp>
      <p:pic>
        <p:nvPicPr>
          <p:cNvPr id="231" name="Google Shape;231;p29"/>
          <p:cNvPicPr preferRelativeResize="0"/>
          <p:nvPr/>
        </p:nvPicPr>
        <p:blipFill>
          <a:blip r:embed="rId3">
            <a:alphaModFix/>
          </a:blip>
          <a:stretch>
            <a:fillRect/>
          </a:stretch>
        </p:blipFill>
        <p:spPr>
          <a:xfrm>
            <a:off x="493850" y="1120550"/>
            <a:ext cx="4591524" cy="3954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1290450" y="355075"/>
            <a:ext cx="6563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Visualization of Crimes Distribution</a:t>
            </a:r>
            <a:endParaRPr b="1"/>
          </a:p>
        </p:txBody>
      </p:sp>
      <p:pic>
        <p:nvPicPr>
          <p:cNvPr id="237" name="Google Shape;237;p30"/>
          <p:cNvPicPr preferRelativeResize="0"/>
          <p:nvPr/>
        </p:nvPicPr>
        <p:blipFill>
          <a:blip r:embed="rId3">
            <a:alphaModFix/>
          </a:blip>
          <a:stretch>
            <a:fillRect/>
          </a:stretch>
        </p:blipFill>
        <p:spPr>
          <a:xfrm>
            <a:off x="78600" y="1106625"/>
            <a:ext cx="4361667" cy="3875824"/>
          </a:xfrm>
          <a:prstGeom prst="rect">
            <a:avLst/>
          </a:prstGeom>
          <a:noFill/>
          <a:ln>
            <a:noFill/>
          </a:ln>
        </p:spPr>
      </p:pic>
      <p:pic>
        <p:nvPicPr>
          <p:cNvPr id="238" name="Google Shape;238;p30"/>
          <p:cNvPicPr preferRelativeResize="0"/>
          <p:nvPr/>
        </p:nvPicPr>
        <p:blipFill>
          <a:blip r:embed="rId4">
            <a:alphaModFix/>
          </a:blip>
          <a:stretch>
            <a:fillRect/>
          </a:stretch>
        </p:blipFill>
        <p:spPr>
          <a:xfrm>
            <a:off x="4440275" y="1050575"/>
            <a:ext cx="4431070" cy="3875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1290450" y="355075"/>
            <a:ext cx="65631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THEFT : BUBBLE MAP</a:t>
            </a:r>
            <a:endParaRPr b="1"/>
          </a:p>
        </p:txBody>
      </p:sp>
      <p:sp>
        <p:nvSpPr>
          <p:cNvPr id="244" name="Google Shape;244;p31"/>
          <p:cNvSpPr txBox="1"/>
          <p:nvPr/>
        </p:nvSpPr>
        <p:spPr>
          <a:xfrm>
            <a:off x="5564425" y="1724788"/>
            <a:ext cx="24351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The bubble map offers a dynamic visualization of theft cases across various locations, using bubble size to represent the volume of theft incidents in each area. Larger bubbles indicate areas with higher occurrences of theft, while smaller bubbles highlight regions with fewer cases.</a:t>
            </a:r>
            <a:endParaRPr>
              <a:solidFill>
                <a:schemeClr val="dk2"/>
              </a:solidFill>
              <a:latin typeface="Times New Roman"/>
              <a:ea typeface="Times New Roman"/>
              <a:cs typeface="Times New Roman"/>
              <a:sym typeface="Times New Roman"/>
            </a:endParaRPr>
          </a:p>
        </p:txBody>
      </p:sp>
      <p:pic>
        <p:nvPicPr>
          <p:cNvPr id="245" name="Google Shape;245;p31"/>
          <p:cNvPicPr preferRelativeResize="0"/>
          <p:nvPr/>
        </p:nvPicPr>
        <p:blipFill>
          <a:blip r:embed="rId3">
            <a:alphaModFix/>
          </a:blip>
          <a:stretch>
            <a:fillRect/>
          </a:stretch>
        </p:blipFill>
        <p:spPr>
          <a:xfrm>
            <a:off x="611325" y="962875"/>
            <a:ext cx="4077486" cy="3875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 STATEMENT AND AIM</a:t>
            </a:r>
            <a:endParaRPr b="1"/>
          </a:p>
        </p:txBody>
      </p:sp>
      <p:sp>
        <p:nvSpPr>
          <p:cNvPr id="93" name="Google Shape;93;p14"/>
          <p:cNvSpPr txBox="1"/>
          <p:nvPr/>
        </p:nvSpPr>
        <p:spPr>
          <a:xfrm>
            <a:off x="311700" y="1330100"/>
            <a:ext cx="8270100" cy="32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This project focuses on analyzing crime patterns in India using a comprehensive dataset covering various types of crimes, including theft, assault, and cybercrime, across states and Union Territories.</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The dataset spans multiple years, enabling a detailed exploration of the evolution of crime trends over time.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By applying data analysis and visualization techniques, the project aims to:</a:t>
            </a:r>
            <a:endParaRPr>
              <a:latin typeface="Times New Roman"/>
              <a:ea typeface="Times New Roman"/>
              <a:cs typeface="Times New Roman"/>
              <a:sym typeface="Times New Roman"/>
            </a:endParaRPr>
          </a:p>
          <a:p>
            <a:pPr indent="-298450" lvl="0" marL="457200" rtl="0" algn="l">
              <a:lnSpc>
                <a:spcPct val="115000"/>
              </a:lnSpc>
              <a:spcBef>
                <a:spcPts val="1200"/>
              </a:spcBef>
              <a:spcAft>
                <a:spcPts val="0"/>
              </a:spcAft>
              <a:buSzPts val="1100"/>
              <a:buFont typeface="Times New Roman"/>
              <a:buChar char="●"/>
            </a:pPr>
            <a:r>
              <a:rPr lang="en">
                <a:latin typeface="Times New Roman"/>
                <a:ea typeface="Times New Roman"/>
                <a:cs typeface="Times New Roman"/>
                <a:sym typeface="Times New Roman"/>
              </a:rPr>
              <a:t>Examine the geographic and temporal distribution of crimes.</a:t>
            </a:r>
            <a:endParaRPr>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a:latin typeface="Times New Roman"/>
                <a:ea typeface="Times New Roman"/>
                <a:cs typeface="Times New Roman"/>
                <a:sym typeface="Times New Roman"/>
              </a:rPr>
              <a:t>Identify correlations between socio-economic factors, such as population density, literacy rates, and crime rates.</a:t>
            </a:r>
            <a:endParaRPr>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a:latin typeface="Times New Roman"/>
                <a:ea typeface="Times New Roman"/>
                <a:cs typeface="Times New Roman"/>
                <a:sym typeface="Times New Roman"/>
              </a:rPr>
              <a:t>Explore relationships between different types of crimes.</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latin typeface="Times New Roman"/>
                <a:ea typeface="Times New Roman"/>
                <a:cs typeface="Times New Roman"/>
                <a:sym typeface="Times New Roman"/>
              </a:rPr>
              <a:t>The project seeks to develop predictive models for forecasting future crime trends.</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Insights derived will inform law enforcement strategies and policy-making to enhance crime prevention and decision-making.</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1557650" y="355075"/>
            <a:ext cx="6563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VARIOUS CRIME VISUALIZATION</a:t>
            </a:r>
            <a:endParaRPr b="1"/>
          </a:p>
        </p:txBody>
      </p:sp>
      <p:sp>
        <p:nvSpPr>
          <p:cNvPr id="251" name="Google Shape;251;p32"/>
          <p:cNvSpPr txBox="1"/>
          <p:nvPr/>
        </p:nvSpPr>
        <p:spPr>
          <a:xfrm>
            <a:off x="5685650" y="1404388"/>
            <a:ext cx="24351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The map showcasing the overlap of various crimes provides a comprehensive view of how different types of criminal activities coexist and cluster across geographic regions. By layering data on crimes such as murder , rape , kidnapping , the map highlights areas where multiple crimes frequently occur, revealing critical hotspots of criminal activity. </a:t>
            </a:r>
            <a:endParaRPr>
              <a:solidFill>
                <a:schemeClr val="dk2"/>
              </a:solidFill>
              <a:latin typeface="Times New Roman"/>
              <a:ea typeface="Times New Roman"/>
              <a:cs typeface="Times New Roman"/>
              <a:sym typeface="Times New Roman"/>
            </a:endParaRPr>
          </a:p>
        </p:txBody>
      </p:sp>
      <p:pic>
        <p:nvPicPr>
          <p:cNvPr id="252" name="Google Shape;252;p32"/>
          <p:cNvPicPr preferRelativeResize="0"/>
          <p:nvPr/>
        </p:nvPicPr>
        <p:blipFill>
          <a:blip r:embed="rId3">
            <a:alphaModFix/>
          </a:blip>
          <a:stretch>
            <a:fillRect/>
          </a:stretch>
        </p:blipFill>
        <p:spPr>
          <a:xfrm>
            <a:off x="526400" y="962875"/>
            <a:ext cx="4045605" cy="387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757500" y="363650"/>
            <a:ext cx="83865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Detection Regions With High Murder Rate</a:t>
            </a:r>
            <a:endParaRPr b="1"/>
          </a:p>
        </p:txBody>
      </p:sp>
      <p:sp>
        <p:nvSpPr>
          <p:cNvPr id="258" name="Google Shape;258;p33"/>
          <p:cNvSpPr txBox="1"/>
          <p:nvPr/>
        </p:nvSpPr>
        <p:spPr>
          <a:xfrm>
            <a:off x="4813875" y="1707475"/>
            <a:ext cx="39477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To identify regions with a high murder rate, we calculated the mean number of murder cases across all districts as a threshold. Districts with murder rates exceeding this threshold were classified as high murder zones. This dynamic approach ensures that the analysis adapts to the overall distribution of data, providing a statistically robust method to pinpoint areas with significantly higher crime rates. By focusing on these zones, we can effectively prioritize areas requiring immediate attention and further analysis. The filtered data forms the basis for subsequent clustering and visualization of crime patterns.</a:t>
            </a:r>
            <a:endParaRPr sz="2500">
              <a:solidFill>
                <a:schemeClr val="dk2"/>
              </a:solidFill>
              <a:latin typeface="Times New Roman"/>
              <a:ea typeface="Times New Roman"/>
              <a:cs typeface="Times New Roman"/>
              <a:sym typeface="Times New Roman"/>
            </a:endParaRPr>
          </a:p>
        </p:txBody>
      </p:sp>
      <p:pic>
        <p:nvPicPr>
          <p:cNvPr id="259" name="Google Shape;259;p33"/>
          <p:cNvPicPr preferRelativeResize="0"/>
          <p:nvPr/>
        </p:nvPicPr>
        <p:blipFill>
          <a:blip r:embed="rId3">
            <a:alphaModFix/>
          </a:blip>
          <a:stretch>
            <a:fillRect/>
          </a:stretch>
        </p:blipFill>
        <p:spPr>
          <a:xfrm>
            <a:off x="307475" y="1159395"/>
            <a:ext cx="3947700" cy="38000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378750" y="379650"/>
            <a:ext cx="83865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Clustering of Regions With High Murder Rate</a:t>
            </a:r>
            <a:endParaRPr b="1"/>
          </a:p>
        </p:txBody>
      </p:sp>
      <p:sp>
        <p:nvSpPr>
          <p:cNvPr id="265" name="Google Shape;265;p34"/>
          <p:cNvSpPr txBox="1"/>
          <p:nvPr/>
        </p:nvSpPr>
        <p:spPr>
          <a:xfrm>
            <a:off x="4813875" y="1707475"/>
            <a:ext cx="39477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To identify geographic patterns in districts with high murder rates, we employed K-means clustering with k=15</a:t>
            </a:r>
            <a:endParaRPr b="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Each cluster represents a group of districts with spatial proximity. Using the convex hull method, we outlined the borders of each cluster to highlight their geographical extent. This approach allows for a clear visual representation of crime hotspots, aiding in targeted policy-making and resource allocation. The clusters and their boundaries were visualized on a map, providing insights into regional crime trends.</a:t>
            </a:r>
            <a:endParaRPr sz="2500">
              <a:solidFill>
                <a:schemeClr val="dk2"/>
              </a:solidFill>
              <a:latin typeface="Times New Roman"/>
              <a:ea typeface="Times New Roman"/>
              <a:cs typeface="Times New Roman"/>
              <a:sym typeface="Times New Roman"/>
            </a:endParaRPr>
          </a:p>
        </p:txBody>
      </p:sp>
      <p:pic>
        <p:nvPicPr>
          <p:cNvPr id="266" name="Google Shape;266;p34"/>
          <p:cNvPicPr preferRelativeResize="0"/>
          <p:nvPr/>
        </p:nvPicPr>
        <p:blipFill>
          <a:blip r:embed="rId3">
            <a:alphaModFix/>
          </a:blip>
          <a:stretch>
            <a:fillRect/>
          </a:stretch>
        </p:blipFill>
        <p:spPr>
          <a:xfrm>
            <a:off x="339775" y="1045000"/>
            <a:ext cx="4139672" cy="3875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607100" y="1785302"/>
            <a:ext cx="8222100" cy="15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MODELS </a:t>
            </a:r>
            <a:endParaRPr/>
          </a:p>
          <a:p>
            <a:pPr indent="0" lvl="0" marL="0" rtl="0" algn="l">
              <a:spcBef>
                <a:spcPts val="0"/>
              </a:spcBef>
              <a:spcAft>
                <a:spcPts val="0"/>
              </a:spcAft>
              <a:buNone/>
            </a:pPr>
            <a:r>
              <a:rPr lang="en"/>
              <a:t>FOR VARIOUS APPLICATIONS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AIM 1</a:t>
            </a:r>
            <a:endParaRPr/>
          </a:p>
        </p:txBody>
      </p:sp>
      <p:sp>
        <p:nvSpPr>
          <p:cNvPr id="277" name="Google Shape;277;p36"/>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aimed to predict the Total Number of Crimes Based on the Different Features Available</a:t>
            </a:r>
            <a:endParaRPr/>
          </a:p>
        </p:txBody>
      </p:sp>
      <p:sp>
        <p:nvSpPr>
          <p:cNvPr id="278" name="Google Shape;278;p36"/>
          <p:cNvSpPr txBox="1"/>
          <p:nvPr>
            <p:ph idx="2" type="body"/>
          </p:nvPr>
        </p:nvSpPr>
        <p:spPr>
          <a:xfrm>
            <a:off x="4572000" y="892300"/>
            <a:ext cx="4572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Linear Regression</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298450" lvl="0" marL="457200" rtl="0" algn="l">
              <a:spcBef>
                <a:spcPts val="1600"/>
              </a:spcBef>
              <a:spcAft>
                <a:spcPts val="0"/>
              </a:spcAft>
              <a:buClr>
                <a:schemeClr val="lt1"/>
              </a:buClr>
              <a:buSzPts val="1100"/>
              <a:buFont typeface="Times New Roman"/>
              <a:buChar char="●"/>
            </a:pPr>
            <a:r>
              <a:rPr lang="en" sz="1100">
                <a:latin typeface="Times New Roman"/>
                <a:ea typeface="Times New Roman"/>
                <a:cs typeface="Times New Roman"/>
                <a:sym typeface="Times New Roman"/>
              </a:rPr>
              <a:t>Chosen as a baseline model because </a:t>
            </a:r>
            <a:r>
              <a:rPr i="1" lang="en" sz="1100">
                <a:latin typeface="Times New Roman"/>
                <a:ea typeface="Times New Roman"/>
                <a:cs typeface="Times New Roman"/>
                <a:sym typeface="Times New Roman"/>
              </a:rPr>
              <a:t>Total IPC Crimes</a:t>
            </a:r>
            <a:r>
              <a:rPr lang="en" sz="1100">
                <a:latin typeface="Times New Roman"/>
                <a:ea typeface="Times New Roman"/>
                <a:cs typeface="Times New Roman"/>
                <a:sym typeface="Times New Roman"/>
              </a:rPr>
              <a:t> is nearly a sum of other features, implying a strong linear relationship.</a:t>
            </a:r>
            <a:endParaRPr sz="1100">
              <a:latin typeface="Times New Roman"/>
              <a:ea typeface="Times New Roman"/>
              <a:cs typeface="Times New Roman"/>
              <a:sym typeface="Times New Roman"/>
            </a:endParaRPr>
          </a:p>
          <a:p>
            <a:pPr indent="-298450" lvl="0" marL="457200" rtl="0" algn="l">
              <a:spcBef>
                <a:spcPts val="0"/>
              </a:spcBef>
              <a:spcAft>
                <a:spcPts val="0"/>
              </a:spcAft>
              <a:buClr>
                <a:schemeClr val="lt1"/>
              </a:buClr>
              <a:buSzPts val="1100"/>
              <a:buFont typeface="Times New Roman"/>
              <a:buChar char="●"/>
            </a:pPr>
            <a:r>
              <a:rPr lang="en" sz="1100">
                <a:latin typeface="Times New Roman"/>
                <a:ea typeface="Times New Roman"/>
                <a:cs typeface="Times New Roman"/>
                <a:sym typeface="Times New Roman"/>
              </a:rPr>
              <a:t>Ideal for benchmarking as it provides simple, interpretable results.</a:t>
            </a:r>
            <a:endParaRPr sz="1100">
              <a:latin typeface="Times New Roman"/>
              <a:ea typeface="Times New Roman"/>
              <a:cs typeface="Times New Roman"/>
              <a:sym typeface="Times New Roman"/>
            </a:endParaRPr>
          </a:p>
          <a:p>
            <a:pPr indent="0" lvl="0" marL="0" rtl="0" algn="l">
              <a:spcBef>
                <a:spcPts val="1200"/>
              </a:spcBef>
              <a:spcAft>
                <a:spcPts val="0"/>
              </a:spcAft>
              <a:buNone/>
            </a:pPr>
            <a:r>
              <a:rPr b="1" lang="en" sz="1100">
                <a:latin typeface="Times New Roman"/>
                <a:ea typeface="Times New Roman"/>
                <a:cs typeface="Times New Roman"/>
                <a:sym typeface="Times New Roman"/>
              </a:rPr>
              <a:t>K-Nearest Neighbors (KNN)</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298450" lvl="0" marL="457200" rtl="0" algn="l">
              <a:spcBef>
                <a:spcPts val="1200"/>
              </a:spcBef>
              <a:spcAft>
                <a:spcPts val="0"/>
              </a:spcAft>
              <a:buClr>
                <a:schemeClr val="lt1"/>
              </a:buClr>
              <a:buSzPts val="1100"/>
              <a:buFont typeface="Times New Roman"/>
              <a:buChar char="●"/>
            </a:pPr>
            <a:r>
              <a:rPr lang="en" sz="1100">
                <a:latin typeface="Times New Roman"/>
                <a:ea typeface="Times New Roman"/>
                <a:cs typeface="Times New Roman"/>
                <a:sym typeface="Times New Roman"/>
              </a:rPr>
              <a:t>Non-parametric model that captures non-linear relationships between features and the target variable.</a:t>
            </a:r>
            <a:endParaRPr sz="1100">
              <a:latin typeface="Times New Roman"/>
              <a:ea typeface="Times New Roman"/>
              <a:cs typeface="Times New Roman"/>
              <a:sym typeface="Times New Roman"/>
            </a:endParaRPr>
          </a:p>
          <a:p>
            <a:pPr indent="-298450" lvl="0" marL="457200" rtl="0" algn="l">
              <a:spcBef>
                <a:spcPts val="0"/>
              </a:spcBef>
              <a:spcAft>
                <a:spcPts val="0"/>
              </a:spcAft>
              <a:buClr>
                <a:schemeClr val="lt1"/>
              </a:buClr>
              <a:buSzPts val="1100"/>
              <a:buFont typeface="Times New Roman"/>
              <a:buChar char="●"/>
            </a:pPr>
            <a:r>
              <a:rPr lang="en" sz="1100">
                <a:latin typeface="Times New Roman"/>
                <a:ea typeface="Times New Roman"/>
                <a:cs typeface="Times New Roman"/>
                <a:sym typeface="Times New Roman"/>
              </a:rPr>
              <a:t>Useful for understanding local patterns but can struggle with high-dimensional data.</a:t>
            </a:r>
            <a:endParaRPr sz="1100">
              <a:latin typeface="Times New Roman"/>
              <a:ea typeface="Times New Roman"/>
              <a:cs typeface="Times New Roman"/>
              <a:sym typeface="Times New Roman"/>
            </a:endParaRPr>
          </a:p>
          <a:p>
            <a:pPr indent="0" lvl="0" marL="0" rtl="0" algn="l">
              <a:spcBef>
                <a:spcPts val="1200"/>
              </a:spcBef>
              <a:spcAft>
                <a:spcPts val="0"/>
              </a:spcAft>
              <a:buNone/>
            </a:pPr>
            <a:r>
              <a:rPr b="1" lang="en" sz="1100">
                <a:latin typeface="Times New Roman"/>
                <a:ea typeface="Times New Roman"/>
                <a:cs typeface="Times New Roman"/>
                <a:sym typeface="Times New Roman"/>
              </a:rPr>
              <a:t>Gradient Boosting</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298450" lvl="0" marL="457200" rtl="0" algn="l">
              <a:spcBef>
                <a:spcPts val="1200"/>
              </a:spcBef>
              <a:spcAft>
                <a:spcPts val="0"/>
              </a:spcAft>
              <a:buClr>
                <a:schemeClr val="lt1"/>
              </a:buClr>
              <a:buSzPts val="1100"/>
              <a:buFont typeface="Times New Roman"/>
              <a:buChar char="●"/>
            </a:pPr>
            <a:r>
              <a:rPr lang="en" sz="1100">
                <a:latin typeface="Times New Roman"/>
                <a:ea typeface="Times New Roman"/>
                <a:cs typeface="Times New Roman"/>
                <a:sym typeface="Times New Roman"/>
              </a:rPr>
              <a:t>Optimizes performance iteratively by focusing on errors of the previous model, leading to higher precision.</a:t>
            </a:r>
            <a:endParaRPr sz="1100">
              <a:latin typeface="Times New Roman"/>
              <a:ea typeface="Times New Roman"/>
              <a:cs typeface="Times New Roman"/>
              <a:sym typeface="Times New Roman"/>
            </a:endParaRPr>
          </a:p>
          <a:p>
            <a:pPr indent="-298450" lvl="0" marL="457200" rtl="0" algn="l">
              <a:spcBef>
                <a:spcPts val="0"/>
              </a:spcBef>
              <a:spcAft>
                <a:spcPts val="0"/>
              </a:spcAft>
              <a:buClr>
                <a:schemeClr val="lt1"/>
              </a:buClr>
              <a:buSzPts val="1100"/>
              <a:buFont typeface="Times New Roman"/>
              <a:buChar char="●"/>
            </a:pPr>
            <a:r>
              <a:rPr lang="en" sz="1100">
                <a:latin typeface="Times New Roman"/>
                <a:ea typeface="Times New Roman"/>
                <a:cs typeface="Times New Roman"/>
                <a:sym typeface="Times New Roman"/>
              </a:rPr>
              <a:t>Works well for structured tabular data and captures non-linearities.</a:t>
            </a:r>
            <a:endParaRPr sz="1100">
              <a:latin typeface="Times New Roman"/>
              <a:ea typeface="Times New Roman"/>
              <a:cs typeface="Times New Roman"/>
              <a:sym typeface="Times New Roman"/>
            </a:endParaRPr>
          </a:p>
          <a:p>
            <a:pPr indent="0" lvl="0" marL="0" rtl="0" algn="l">
              <a:spcBef>
                <a:spcPts val="12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233475" y="462725"/>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284" name="Google Shape;284;p37"/>
          <p:cNvSpPr txBox="1"/>
          <p:nvPr>
            <p:ph idx="2" type="body"/>
          </p:nvPr>
        </p:nvSpPr>
        <p:spPr>
          <a:xfrm>
            <a:off x="4572000" y="892300"/>
            <a:ext cx="4572000" cy="3695100"/>
          </a:xfrm>
          <a:prstGeom prst="rect">
            <a:avLst/>
          </a:prstGeom>
        </p:spPr>
        <p:txBody>
          <a:bodyPr anchorCtr="0" anchor="ctr" bIns="91425" lIns="91425" spcFirstLastPara="1" rIns="91425" wrap="square" tIns="91425">
            <a:noAutofit/>
          </a:bodyPr>
          <a:lstStyle/>
          <a:p>
            <a:pPr indent="0" lvl="0" marL="0" rtl="0" algn="l">
              <a:spcBef>
                <a:spcPts val="1400"/>
              </a:spcBef>
              <a:spcAft>
                <a:spcPts val="0"/>
              </a:spcAft>
              <a:buNone/>
            </a:pPr>
            <a:r>
              <a:rPr b="1" lang="en">
                <a:latin typeface="Times New Roman"/>
                <a:ea typeface="Times New Roman"/>
                <a:cs typeface="Times New Roman"/>
                <a:sym typeface="Times New Roman"/>
              </a:rPr>
              <a:t>Key Observations</a:t>
            </a:r>
            <a:endParaRPr b="1">
              <a:latin typeface="Times New Roman"/>
              <a:ea typeface="Times New Roman"/>
              <a:cs typeface="Times New Roman"/>
              <a:sym typeface="Times New Roman"/>
            </a:endParaRPr>
          </a:p>
          <a:p>
            <a:pPr indent="-330200" lvl="0" marL="457200" rtl="0" algn="l">
              <a:spcBef>
                <a:spcPts val="1200"/>
              </a:spcBef>
              <a:spcAft>
                <a:spcPts val="0"/>
              </a:spcAft>
              <a:buClr>
                <a:schemeClr val="lt1"/>
              </a:buClr>
              <a:buSzPts val="1600"/>
              <a:buFont typeface="Arial"/>
              <a:buAutoNum type="arabicPeriod"/>
            </a:pPr>
            <a:r>
              <a:rPr b="1" lang="en" sz="1600">
                <a:latin typeface="Times New Roman"/>
                <a:ea typeface="Times New Roman"/>
                <a:cs typeface="Times New Roman"/>
                <a:sym typeface="Times New Roman"/>
              </a:rPr>
              <a:t>Linear Regression</a:t>
            </a:r>
            <a:r>
              <a:rPr lang="en" sz="1600">
                <a:latin typeface="Times New Roman"/>
                <a:ea typeface="Times New Roman"/>
                <a:cs typeface="Times New Roman"/>
                <a:sym typeface="Times New Roman"/>
              </a:rPr>
              <a:t> performs very well(R² = 0.99), validating the hypothesis of strong linearity.</a:t>
            </a:r>
            <a:endParaRPr sz="1600">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Arial"/>
              <a:buAutoNum type="arabicPeriod"/>
            </a:pPr>
            <a:r>
              <a:rPr b="1" lang="en" sz="1600">
                <a:latin typeface="Times New Roman"/>
                <a:ea typeface="Times New Roman"/>
                <a:cs typeface="Times New Roman"/>
                <a:sym typeface="Times New Roman"/>
              </a:rPr>
              <a:t>Gradient Boosting</a:t>
            </a:r>
            <a:r>
              <a:rPr lang="en" sz="1600">
                <a:latin typeface="Times New Roman"/>
                <a:ea typeface="Times New Roman"/>
                <a:cs typeface="Times New Roman"/>
                <a:sym typeface="Times New Roman"/>
              </a:rPr>
              <a:t> achieves the </a:t>
            </a:r>
            <a:r>
              <a:rPr lang="en" sz="1600">
                <a:latin typeface="Times New Roman"/>
                <a:ea typeface="Times New Roman"/>
                <a:cs typeface="Times New Roman"/>
                <a:sym typeface="Times New Roman"/>
              </a:rPr>
              <a:t>second best </a:t>
            </a:r>
            <a:r>
              <a:rPr lang="en" sz="1600">
                <a:latin typeface="Times New Roman"/>
                <a:ea typeface="Times New Roman"/>
                <a:cs typeface="Times New Roman"/>
                <a:sym typeface="Times New Roman"/>
              </a:rPr>
              <a:t>overall performance with the lower MSE and high R², indicating its strength in capturing both linear and subtle non-linear patterns.</a:t>
            </a:r>
            <a:endParaRPr sz="1600">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Arial"/>
              <a:buAutoNum type="arabicPeriod"/>
            </a:pPr>
            <a:r>
              <a:rPr b="1" lang="en" sz="1600">
                <a:latin typeface="Times New Roman"/>
                <a:ea typeface="Times New Roman"/>
                <a:cs typeface="Times New Roman"/>
                <a:sym typeface="Times New Roman"/>
              </a:rPr>
              <a:t>KNN</a:t>
            </a:r>
            <a:r>
              <a:rPr lang="en" sz="1600">
                <a:latin typeface="Times New Roman"/>
                <a:ea typeface="Times New Roman"/>
                <a:cs typeface="Times New Roman"/>
                <a:sym typeface="Times New Roman"/>
              </a:rPr>
              <a:t> shows strong R² but has a higher MSE</a:t>
            </a:r>
            <a:endParaRPr b="1" sz="1600">
              <a:latin typeface="Times New Roman"/>
              <a:ea typeface="Times New Roman"/>
              <a:cs typeface="Times New Roman"/>
              <a:sym typeface="Times New Roman"/>
            </a:endParaRPr>
          </a:p>
        </p:txBody>
      </p:sp>
      <p:graphicFrame>
        <p:nvGraphicFramePr>
          <p:cNvPr id="285" name="Google Shape;285;p37"/>
          <p:cNvGraphicFramePr/>
          <p:nvPr/>
        </p:nvGraphicFramePr>
        <p:xfrm>
          <a:off x="144400" y="2889850"/>
          <a:ext cx="3000000" cy="3000000"/>
        </p:xfrm>
        <a:graphic>
          <a:graphicData uri="http://schemas.openxmlformats.org/drawingml/2006/table">
            <a:tbl>
              <a:tblPr>
                <a:noFill/>
                <a:tableStyleId>{E49E2629-C583-4156-8FF9-28E43F8EAF9D}</a:tableStyleId>
              </a:tblPr>
              <a:tblGrid>
                <a:gridCol w="791500"/>
                <a:gridCol w="695450"/>
                <a:gridCol w="551400"/>
                <a:gridCol w="2323750"/>
              </a:tblGrid>
              <a:tr h="200025">
                <a:tc>
                  <a:txBody>
                    <a:bodyPr/>
                    <a:lstStyle/>
                    <a:p>
                      <a:pPr indent="0" lvl="0" marL="0" rtl="0" algn="ctr">
                        <a:lnSpc>
                          <a:spcPct val="115000"/>
                        </a:lnSpc>
                        <a:spcBef>
                          <a:spcPts val="0"/>
                        </a:spcBef>
                        <a:spcAft>
                          <a:spcPts val="0"/>
                        </a:spcAft>
                        <a:buNone/>
                      </a:pPr>
                      <a:r>
                        <a:rPr b="1" lang="en" sz="1000"/>
                        <a:t>Model</a:t>
                      </a:r>
                      <a:endParaRPr b="1"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MSE</a:t>
                      </a:r>
                      <a:endParaRPr b="1"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R²</a:t>
                      </a:r>
                      <a:endParaRPr b="1"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Interpretation</a:t>
                      </a:r>
                      <a:endParaRPr b="1"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 sz="1000"/>
                        <a:t>Linear Regression</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FF"/>
                          </a:highlight>
                        </a:rPr>
                        <a:t>1.171</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FF"/>
                          </a:highlight>
                        </a:rPr>
                        <a:t>0.999</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Almost perfect</a:t>
                      </a:r>
                      <a:r>
                        <a:rPr lang="en" sz="1000"/>
                        <a:t> fit; r</a:t>
                      </a:r>
                      <a:r>
                        <a:rPr lang="en" sz="1000"/>
                        <a:t>eflects that Total IPC Crimes is nearly a linear sum of features.</a:t>
                      </a:r>
                      <a:endParaRPr sz="1000"/>
                    </a:p>
                  </a:txBody>
                  <a:tcPr marT="19050" marB="19050" marR="91425" marL="91425" anchor="b">
                    <a:lnL cap="flat" cmpd="sng" w="10150">
                      <a:solidFill>
                        <a:srgbClr val="CCCCCC"/>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KNN</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98,954.70</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0.9931</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Strong performance; captures local patterns well.</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 sz="1000"/>
                        <a:t>Gradient Boosting</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65,607.70</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0.9954</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Best model; balances accuracy and generalization effectively.</a:t>
                      </a:r>
                      <a:endParaRPr sz="1000"/>
                    </a:p>
                  </a:txBody>
                  <a:tcPr marT="19050" marB="19050" marR="91425" marL="91425" anchor="b">
                    <a:lnL cap="flat" cmpd="sng" w="10150">
                      <a:solidFill>
                        <a:srgbClr val="CCCCCC"/>
                      </a:solidFill>
                      <a:prstDash val="solid"/>
                      <a:round/>
                      <a:headEnd len="sm" w="sm" type="none"/>
                      <a:tailEnd len="sm" w="sm" type="none"/>
                    </a:lnL>
                    <a:lnR cap="flat" cmpd="sng" w="10150">
                      <a:solidFill>
                        <a:srgbClr val="000000"/>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265500" y="655475"/>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AIM 2</a:t>
            </a:r>
            <a:endParaRPr/>
          </a:p>
        </p:txBody>
      </p:sp>
      <p:sp>
        <p:nvSpPr>
          <p:cNvPr id="291" name="Google Shape;291;p38"/>
          <p:cNvSpPr txBox="1"/>
          <p:nvPr>
            <p:ph idx="1" type="subTitle"/>
          </p:nvPr>
        </p:nvSpPr>
        <p:spPr>
          <a:xfrm>
            <a:off x="265500" y="2768999"/>
            <a:ext cx="4045200" cy="211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aim was Again to Predict the Total Number of Crimes , but this time , we decided to pick the top 5 features only based on the variance </a:t>
            </a:r>
            <a:r>
              <a:rPr lang="en"/>
              <a:t>covariance matrix.</a:t>
            </a:r>
            <a:endParaRPr/>
          </a:p>
        </p:txBody>
      </p:sp>
      <p:sp>
        <p:nvSpPr>
          <p:cNvPr id="292" name="Google Shape;292;p38"/>
          <p:cNvSpPr txBox="1"/>
          <p:nvPr>
            <p:ph idx="2" type="body"/>
          </p:nvPr>
        </p:nvSpPr>
        <p:spPr>
          <a:xfrm>
            <a:off x="4572000" y="2143000"/>
            <a:ext cx="4572000" cy="244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latin typeface="Times New Roman"/>
              <a:ea typeface="Times New Roman"/>
              <a:cs typeface="Times New Roman"/>
              <a:sym typeface="Times New Roman"/>
            </a:endParaRPr>
          </a:p>
          <a:p>
            <a:pPr indent="0" lvl="0" marL="0" rtl="0" algn="l">
              <a:spcBef>
                <a:spcPts val="1600"/>
              </a:spcBef>
              <a:spcAft>
                <a:spcPts val="0"/>
              </a:spcAft>
              <a:buNone/>
            </a:pPr>
            <a:r>
              <a:rPr b="1" lang="en" sz="1100">
                <a:latin typeface="Times New Roman"/>
                <a:ea typeface="Times New Roman"/>
                <a:cs typeface="Times New Roman"/>
                <a:sym typeface="Times New Roman"/>
              </a:rPr>
              <a:t>For Aim 2, we use the same models as in Aim 1, but now trained on the top 5 features selected based on their covariance with the target variable (Total IPC Crimes). Here's why these models were chosen:</a:t>
            </a:r>
            <a:endParaRPr b="1" sz="1100">
              <a:latin typeface="Times New Roman"/>
              <a:ea typeface="Times New Roman"/>
              <a:cs typeface="Times New Roman"/>
              <a:sym typeface="Times New Roman"/>
            </a:endParaRPr>
          </a:p>
          <a:p>
            <a:pPr indent="0" lvl="0" marL="0" rtl="0" algn="l">
              <a:spcBef>
                <a:spcPts val="1600"/>
              </a:spcBef>
              <a:spcAft>
                <a:spcPts val="0"/>
              </a:spcAft>
              <a:buNone/>
            </a:pPr>
            <a:r>
              <a:rPr b="1" lang="en" sz="1100">
                <a:latin typeface="Times New Roman"/>
                <a:ea typeface="Times New Roman"/>
                <a:cs typeface="Times New Roman"/>
                <a:sym typeface="Times New Roman"/>
              </a:rPr>
              <a:t>Linear Regression: Baseline model due to the near-linear relationship between features and Total IPC Crimes, providing simple and interpretable results.</a:t>
            </a:r>
            <a:endParaRPr b="1" sz="1100">
              <a:latin typeface="Times New Roman"/>
              <a:ea typeface="Times New Roman"/>
              <a:cs typeface="Times New Roman"/>
              <a:sym typeface="Times New Roman"/>
            </a:endParaRPr>
          </a:p>
          <a:p>
            <a:pPr indent="0" lvl="0" marL="0" rtl="0" algn="l">
              <a:spcBef>
                <a:spcPts val="1600"/>
              </a:spcBef>
              <a:spcAft>
                <a:spcPts val="0"/>
              </a:spcAft>
              <a:buNone/>
            </a:pPr>
            <a:r>
              <a:rPr b="1" lang="en" sz="1100">
                <a:latin typeface="Times New Roman"/>
                <a:ea typeface="Times New Roman"/>
                <a:cs typeface="Times New Roman"/>
                <a:sym typeface="Times New Roman"/>
              </a:rPr>
              <a:t>K-Nearest Neighbors (KNN): Captures non-linear relationships and local patterns in data, useful for understanding district-level crime variations.</a:t>
            </a:r>
            <a:endParaRPr b="1" sz="1100">
              <a:latin typeface="Times New Roman"/>
              <a:ea typeface="Times New Roman"/>
              <a:cs typeface="Times New Roman"/>
              <a:sym typeface="Times New Roman"/>
            </a:endParaRPr>
          </a:p>
          <a:p>
            <a:pPr indent="0" lvl="0" marL="0" rtl="0" algn="l">
              <a:spcBef>
                <a:spcPts val="1600"/>
              </a:spcBef>
              <a:spcAft>
                <a:spcPts val="0"/>
              </a:spcAft>
              <a:buNone/>
            </a:pPr>
            <a:r>
              <a:rPr b="1" lang="en" sz="1100">
                <a:latin typeface="Times New Roman"/>
                <a:ea typeface="Times New Roman"/>
                <a:cs typeface="Times New Roman"/>
                <a:sym typeface="Times New Roman"/>
              </a:rPr>
              <a:t>Gradient Boosting: Iteratively improves predictions, handles non-linearities, and excels in structured data with high precision.</a:t>
            </a:r>
            <a:endParaRPr b="1" sz="1100">
              <a:latin typeface="Times New Roman"/>
              <a:ea typeface="Times New Roman"/>
              <a:cs typeface="Times New Roman"/>
              <a:sym typeface="Times New Roman"/>
            </a:endParaRPr>
          </a:p>
          <a:p>
            <a:pPr indent="0" lvl="0" marL="0" rtl="0" algn="l">
              <a:spcBef>
                <a:spcPts val="1600"/>
              </a:spcBef>
              <a:spcAft>
                <a:spcPts val="1600"/>
              </a:spcAft>
              <a:buNone/>
            </a:pPr>
            <a:r>
              <a:t/>
            </a:r>
            <a:endParaRPr b="1" sz="1100">
              <a:latin typeface="Times New Roman"/>
              <a:ea typeface="Times New Roman"/>
              <a:cs typeface="Times New Roman"/>
              <a:sym typeface="Times New Roman"/>
            </a:endParaRPr>
          </a:p>
        </p:txBody>
      </p:sp>
      <p:pic>
        <p:nvPicPr>
          <p:cNvPr id="293" name="Google Shape;293;p38"/>
          <p:cNvPicPr preferRelativeResize="0"/>
          <p:nvPr/>
        </p:nvPicPr>
        <p:blipFill>
          <a:blip r:embed="rId3">
            <a:alphaModFix/>
          </a:blip>
          <a:stretch>
            <a:fillRect/>
          </a:stretch>
        </p:blipFill>
        <p:spPr>
          <a:xfrm>
            <a:off x="4686988" y="258356"/>
            <a:ext cx="4342024" cy="729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233475" y="462725"/>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299" name="Google Shape;299;p39"/>
          <p:cNvSpPr txBox="1"/>
          <p:nvPr>
            <p:ph idx="2" type="body"/>
          </p:nvPr>
        </p:nvSpPr>
        <p:spPr>
          <a:xfrm>
            <a:off x="4572000" y="892300"/>
            <a:ext cx="4572000" cy="3695100"/>
          </a:xfrm>
          <a:prstGeom prst="rect">
            <a:avLst/>
          </a:prstGeom>
        </p:spPr>
        <p:txBody>
          <a:bodyPr anchorCtr="0" anchor="ctr" bIns="91425" lIns="91425" spcFirstLastPara="1" rIns="91425" wrap="square" tIns="91425">
            <a:noAutofit/>
          </a:bodyPr>
          <a:lstStyle/>
          <a:p>
            <a:pPr indent="0" lvl="0" marL="0" rtl="0" algn="l">
              <a:spcBef>
                <a:spcPts val="1400"/>
              </a:spcBef>
              <a:spcAft>
                <a:spcPts val="0"/>
              </a:spcAft>
              <a:buNone/>
            </a:pPr>
            <a:r>
              <a:rPr b="1" lang="en">
                <a:latin typeface="Times New Roman"/>
                <a:ea typeface="Times New Roman"/>
                <a:cs typeface="Times New Roman"/>
                <a:sym typeface="Times New Roman"/>
              </a:rPr>
              <a:t>Key Observations</a:t>
            </a:r>
            <a:endParaRPr b="1">
              <a:latin typeface="Times New Roman"/>
              <a:ea typeface="Times New Roman"/>
              <a:cs typeface="Times New Roman"/>
              <a:sym typeface="Times New Roman"/>
            </a:endParaRPr>
          </a:p>
          <a:p>
            <a:pPr indent="0" lvl="0" marL="0" rtl="0" algn="l">
              <a:spcBef>
                <a:spcPts val="1200"/>
              </a:spcBef>
              <a:spcAft>
                <a:spcPts val="0"/>
              </a:spcAft>
              <a:buNone/>
            </a:pPr>
            <a:r>
              <a:rPr b="1" lang="en" sz="1600">
                <a:latin typeface="Times New Roman"/>
                <a:ea typeface="Times New Roman"/>
                <a:cs typeface="Times New Roman"/>
                <a:sym typeface="Times New Roman"/>
              </a:rPr>
              <a:t>By reducing the feature set to the top 5 predictors, the models exhibited slightly reduced accuracy compared to training on the full feature set. </a:t>
            </a:r>
            <a:endParaRPr b="1" sz="1600">
              <a:latin typeface="Times New Roman"/>
              <a:ea typeface="Times New Roman"/>
              <a:cs typeface="Times New Roman"/>
              <a:sym typeface="Times New Roman"/>
            </a:endParaRPr>
          </a:p>
          <a:p>
            <a:pPr indent="0" lvl="0" marL="0" rtl="0" algn="l">
              <a:spcBef>
                <a:spcPts val="1200"/>
              </a:spcBef>
              <a:spcAft>
                <a:spcPts val="0"/>
              </a:spcAft>
              <a:buNone/>
            </a:pPr>
            <a:r>
              <a:rPr b="1" lang="en" sz="1600">
                <a:latin typeface="Times New Roman"/>
                <a:ea typeface="Times New Roman"/>
                <a:cs typeface="Times New Roman"/>
                <a:sym typeface="Times New Roman"/>
              </a:rPr>
              <a:t>This highlights the trade-off between model complexity and interpretability. While the models are less complex and easier to interpret, their predictive performance decreased marginally.</a:t>
            </a:r>
            <a:endParaRPr sz="1600">
              <a:latin typeface="Times New Roman"/>
              <a:ea typeface="Times New Roman"/>
              <a:cs typeface="Times New Roman"/>
              <a:sym typeface="Times New Roman"/>
            </a:endParaRPr>
          </a:p>
          <a:p>
            <a:pPr indent="0" lvl="0" marL="0" rtl="0" algn="l">
              <a:spcBef>
                <a:spcPts val="1200"/>
              </a:spcBef>
              <a:spcAft>
                <a:spcPts val="0"/>
              </a:spcAft>
              <a:buNone/>
            </a:pPr>
            <a:r>
              <a:t/>
            </a:r>
            <a:endParaRPr sz="1600">
              <a:latin typeface="Times New Roman"/>
              <a:ea typeface="Times New Roman"/>
              <a:cs typeface="Times New Roman"/>
              <a:sym typeface="Times New Roman"/>
            </a:endParaRPr>
          </a:p>
          <a:p>
            <a:pPr indent="0" lvl="0" marL="0" rtl="0" algn="l">
              <a:spcBef>
                <a:spcPts val="1200"/>
              </a:spcBef>
              <a:spcAft>
                <a:spcPts val="1600"/>
              </a:spcAft>
              <a:buNone/>
            </a:pPr>
            <a:r>
              <a:t/>
            </a:r>
            <a:endParaRPr b="1" sz="1600">
              <a:latin typeface="Times New Roman"/>
              <a:ea typeface="Times New Roman"/>
              <a:cs typeface="Times New Roman"/>
              <a:sym typeface="Times New Roman"/>
            </a:endParaRPr>
          </a:p>
        </p:txBody>
      </p:sp>
      <p:graphicFrame>
        <p:nvGraphicFramePr>
          <p:cNvPr id="300" name="Google Shape;300;p39"/>
          <p:cNvGraphicFramePr/>
          <p:nvPr/>
        </p:nvGraphicFramePr>
        <p:xfrm>
          <a:off x="144375" y="3001900"/>
          <a:ext cx="3000000" cy="3000000"/>
        </p:xfrm>
        <a:graphic>
          <a:graphicData uri="http://schemas.openxmlformats.org/drawingml/2006/table">
            <a:tbl>
              <a:tblPr>
                <a:noFill/>
                <a:tableStyleId>{E49E2629-C583-4156-8FF9-28E43F8EAF9D}</a:tableStyleId>
              </a:tblPr>
              <a:tblGrid>
                <a:gridCol w="2722175"/>
                <a:gridCol w="795950"/>
                <a:gridCol w="795950"/>
              </a:tblGrid>
              <a:tr h="333375">
                <a:tc>
                  <a:txBody>
                    <a:bodyPr/>
                    <a:lstStyle/>
                    <a:p>
                      <a:pPr indent="0" lvl="0" marL="0" rtl="0" algn="ctr">
                        <a:lnSpc>
                          <a:spcPct val="115000"/>
                        </a:lnSpc>
                        <a:spcBef>
                          <a:spcPts val="0"/>
                        </a:spcBef>
                        <a:spcAft>
                          <a:spcPts val="0"/>
                        </a:spcAft>
                        <a:buNone/>
                      </a:pPr>
                      <a:r>
                        <a:rPr b="1" lang="en" sz="1000"/>
                        <a:t>Model</a:t>
                      </a:r>
                      <a:endParaRPr b="1"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Mean Squared Error (MSE)</a:t>
                      </a:r>
                      <a:endParaRPr b="1"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R² Score</a:t>
                      </a:r>
                      <a:endParaRPr b="1"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Linear Regression</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190,860.26</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0.9867</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K-Nearest Neighbors</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157,886.31</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0.989</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Gradient Boosting</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161,932.86</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0.9887</a:t>
                      </a:r>
                      <a:endParaRPr sz="1000"/>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type="title"/>
          </p:nvPr>
        </p:nvSpPr>
        <p:spPr>
          <a:xfrm>
            <a:off x="265500" y="4464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AIM 3</a:t>
            </a:r>
            <a:endParaRPr/>
          </a:p>
        </p:txBody>
      </p:sp>
      <p:sp>
        <p:nvSpPr>
          <p:cNvPr id="306" name="Google Shape;306;p40"/>
          <p:cNvSpPr txBox="1"/>
          <p:nvPr>
            <p:ph idx="1" type="subTitle"/>
          </p:nvPr>
        </p:nvSpPr>
        <p:spPr>
          <a:xfrm>
            <a:off x="265500" y="1965749"/>
            <a:ext cx="4045200" cy="211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Now our aim was to categorise the </a:t>
            </a:r>
            <a:r>
              <a:rPr lang="en"/>
              <a:t>different</a:t>
            </a:r>
            <a:r>
              <a:rPr lang="en"/>
              <a:t> districts based on the record of crimes that had taken place there.</a:t>
            </a:r>
            <a:endParaRPr/>
          </a:p>
        </p:txBody>
      </p:sp>
      <p:sp>
        <p:nvSpPr>
          <p:cNvPr id="307" name="Google Shape;307;p40"/>
          <p:cNvSpPr txBox="1"/>
          <p:nvPr>
            <p:ph idx="2" type="body"/>
          </p:nvPr>
        </p:nvSpPr>
        <p:spPr>
          <a:xfrm>
            <a:off x="4608875" y="1534900"/>
            <a:ext cx="4572000" cy="2444400"/>
          </a:xfrm>
          <a:prstGeom prst="rect">
            <a:avLst/>
          </a:prstGeom>
        </p:spPr>
        <p:txBody>
          <a:bodyPr anchorCtr="0" anchor="ctr" bIns="91425" lIns="91425" spcFirstLastPara="1" rIns="91425" wrap="square" tIns="91425">
            <a:noAutofit/>
          </a:bodyPr>
          <a:lstStyle/>
          <a:p>
            <a:pPr indent="0" lvl="0" marL="0" rtl="0" algn="l">
              <a:spcBef>
                <a:spcPts val="1200"/>
              </a:spcBef>
              <a:spcAft>
                <a:spcPts val="0"/>
              </a:spcAft>
              <a:buNone/>
            </a:pPr>
            <a:r>
              <a:rPr b="1" lang="en" sz="1100">
                <a:latin typeface="Times New Roman"/>
                <a:ea typeface="Times New Roman"/>
                <a:cs typeface="Times New Roman"/>
                <a:sym typeface="Times New Roman"/>
              </a:rPr>
              <a:t>Steps Taken</a:t>
            </a:r>
            <a:endParaRPr b="1" sz="1100">
              <a:latin typeface="Times New Roman"/>
              <a:ea typeface="Times New Roman"/>
              <a:cs typeface="Times New Roman"/>
              <a:sym typeface="Times New Roman"/>
            </a:endParaRPr>
          </a:p>
          <a:p>
            <a:pPr indent="-298450" lvl="0" marL="457200" rtl="0" algn="l">
              <a:spcBef>
                <a:spcPts val="1200"/>
              </a:spcBef>
              <a:spcAft>
                <a:spcPts val="0"/>
              </a:spcAft>
              <a:buClr>
                <a:schemeClr val="lt1"/>
              </a:buClr>
              <a:buSzPts val="1100"/>
              <a:buFont typeface="Times New Roman"/>
              <a:buAutoNum type="arabicPeriod"/>
            </a:pPr>
            <a:r>
              <a:rPr b="1" lang="en" sz="1100">
                <a:latin typeface="Times New Roman"/>
                <a:ea typeface="Times New Roman"/>
                <a:cs typeface="Times New Roman"/>
                <a:sym typeface="Times New Roman"/>
              </a:rPr>
              <a:t>Feature Creation:</a:t>
            </a:r>
            <a:endParaRPr b="1" sz="1100">
              <a:latin typeface="Times New Roman"/>
              <a:ea typeface="Times New Roman"/>
              <a:cs typeface="Times New Roman"/>
              <a:sym typeface="Times New Roman"/>
            </a:endParaRPr>
          </a:p>
          <a:p>
            <a:pPr indent="-298450" lvl="1" marL="914400" rtl="0" algn="l">
              <a:spcBef>
                <a:spcPts val="0"/>
              </a:spcBef>
              <a:spcAft>
                <a:spcPts val="0"/>
              </a:spcAft>
              <a:buClr>
                <a:schemeClr val="lt1"/>
              </a:buClr>
              <a:buSzPts val="1100"/>
              <a:buFont typeface="Arial"/>
              <a:buChar char="○"/>
            </a:pPr>
            <a:r>
              <a:rPr b="1" lang="en" sz="1100">
                <a:latin typeface="Times New Roman"/>
                <a:ea typeface="Times New Roman"/>
                <a:cs typeface="Times New Roman"/>
                <a:sym typeface="Times New Roman"/>
              </a:rPr>
              <a:t>A new feature, TOTAL_CRIMES, was created by summing all crime-related columns for each district.</a:t>
            </a:r>
            <a:endParaRPr b="1" sz="1100">
              <a:latin typeface="Times New Roman"/>
              <a:ea typeface="Times New Roman"/>
              <a:cs typeface="Times New Roman"/>
              <a:sym typeface="Times New Roman"/>
            </a:endParaRPr>
          </a:p>
          <a:p>
            <a:pPr indent="-298450" lvl="1" marL="914400" rtl="0" algn="l">
              <a:spcBef>
                <a:spcPts val="0"/>
              </a:spcBef>
              <a:spcAft>
                <a:spcPts val="0"/>
              </a:spcAft>
              <a:buClr>
                <a:schemeClr val="lt1"/>
              </a:buClr>
              <a:buSzPts val="1100"/>
              <a:buFont typeface="Times New Roman"/>
              <a:buChar char="○"/>
            </a:pPr>
            <a:r>
              <a:rPr b="1" lang="en" sz="1100">
                <a:latin typeface="Times New Roman"/>
                <a:ea typeface="Times New Roman"/>
                <a:cs typeface="Times New Roman"/>
                <a:sym typeface="Times New Roman"/>
              </a:rPr>
              <a:t>This consolidated the crime data into a single metric for categorization.</a:t>
            </a:r>
            <a:endParaRPr b="1" sz="1100">
              <a:latin typeface="Times New Roman"/>
              <a:ea typeface="Times New Roman"/>
              <a:cs typeface="Times New Roman"/>
              <a:sym typeface="Times New Roman"/>
            </a:endParaRPr>
          </a:p>
          <a:p>
            <a:pPr indent="-298450" lvl="0" marL="457200" rtl="0" algn="l">
              <a:spcBef>
                <a:spcPts val="0"/>
              </a:spcBef>
              <a:spcAft>
                <a:spcPts val="0"/>
              </a:spcAft>
              <a:buClr>
                <a:schemeClr val="lt1"/>
              </a:buClr>
              <a:buSzPts val="1100"/>
              <a:buFont typeface="Times New Roman"/>
              <a:buAutoNum type="arabicPeriod"/>
            </a:pPr>
            <a:r>
              <a:rPr b="1" lang="en" sz="1100">
                <a:latin typeface="Times New Roman"/>
                <a:ea typeface="Times New Roman"/>
                <a:cs typeface="Times New Roman"/>
                <a:sym typeface="Times New Roman"/>
              </a:rPr>
              <a:t>Crime Classification:</a:t>
            </a:r>
            <a:endParaRPr b="1" sz="1100">
              <a:latin typeface="Times New Roman"/>
              <a:ea typeface="Times New Roman"/>
              <a:cs typeface="Times New Roman"/>
              <a:sym typeface="Times New Roman"/>
            </a:endParaRPr>
          </a:p>
          <a:p>
            <a:pPr indent="-298450" lvl="1" marL="914400" rtl="0" algn="l">
              <a:spcBef>
                <a:spcPts val="0"/>
              </a:spcBef>
              <a:spcAft>
                <a:spcPts val="0"/>
              </a:spcAft>
              <a:buClr>
                <a:schemeClr val="lt1"/>
              </a:buClr>
              <a:buSzPts val="1100"/>
              <a:buFont typeface="Times New Roman"/>
              <a:buChar char="○"/>
            </a:pPr>
            <a:r>
              <a:rPr b="1" lang="en" sz="1100">
                <a:latin typeface="Times New Roman"/>
                <a:ea typeface="Times New Roman"/>
                <a:cs typeface="Times New Roman"/>
                <a:sym typeface="Times New Roman"/>
              </a:rPr>
              <a:t>Districts were categorized into five crime levels (labeled 1 to 5) using binning:</a:t>
            </a:r>
            <a:endParaRPr b="1" sz="1100">
              <a:latin typeface="Times New Roman"/>
              <a:ea typeface="Times New Roman"/>
              <a:cs typeface="Times New Roman"/>
              <a:sym typeface="Times New Roman"/>
            </a:endParaRPr>
          </a:p>
          <a:p>
            <a:pPr indent="-298450" lvl="2" marL="1371600" rtl="0" algn="l">
              <a:spcBef>
                <a:spcPts val="0"/>
              </a:spcBef>
              <a:spcAft>
                <a:spcPts val="0"/>
              </a:spcAft>
              <a:buClr>
                <a:schemeClr val="lt1"/>
              </a:buClr>
              <a:buSzPts val="1100"/>
              <a:buFont typeface="Times New Roman"/>
              <a:buChar char="■"/>
            </a:pPr>
            <a:r>
              <a:rPr b="1" lang="en" sz="1100">
                <a:latin typeface="Times New Roman"/>
                <a:ea typeface="Times New Roman"/>
                <a:cs typeface="Times New Roman"/>
                <a:sym typeface="Times New Roman"/>
              </a:rPr>
              <a:t>Level 1: Very low crime</a:t>
            </a:r>
            <a:endParaRPr b="1" sz="1100">
              <a:latin typeface="Times New Roman"/>
              <a:ea typeface="Times New Roman"/>
              <a:cs typeface="Times New Roman"/>
              <a:sym typeface="Times New Roman"/>
            </a:endParaRPr>
          </a:p>
          <a:p>
            <a:pPr indent="-298450" lvl="2" marL="1371600" rtl="0" algn="l">
              <a:spcBef>
                <a:spcPts val="0"/>
              </a:spcBef>
              <a:spcAft>
                <a:spcPts val="0"/>
              </a:spcAft>
              <a:buClr>
                <a:schemeClr val="lt1"/>
              </a:buClr>
              <a:buSzPts val="1100"/>
              <a:buFont typeface="Times New Roman"/>
              <a:buChar char="■"/>
            </a:pPr>
            <a:r>
              <a:rPr b="1" lang="en" sz="1100">
                <a:latin typeface="Times New Roman"/>
                <a:ea typeface="Times New Roman"/>
                <a:cs typeface="Times New Roman"/>
                <a:sym typeface="Times New Roman"/>
              </a:rPr>
              <a:t>Level 2: Low crime</a:t>
            </a:r>
            <a:endParaRPr b="1" sz="1100">
              <a:latin typeface="Times New Roman"/>
              <a:ea typeface="Times New Roman"/>
              <a:cs typeface="Times New Roman"/>
              <a:sym typeface="Times New Roman"/>
            </a:endParaRPr>
          </a:p>
          <a:p>
            <a:pPr indent="-298450" lvl="2" marL="1371600" rtl="0" algn="l">
              <a:spcBef>
                <a:spcPts val="0"/>
              </a:spcBef>
              <a:spcAft>
                <a:spcPts val="0"/>
              </a:spcAft>
              <a:buClr>
                <a:schemeClr val="lt1"/>
              </a:buClr>
              <a:buSzPts val="1100"/>
              <a:buFont typeface="Times New Roman"/>
              <a:buChar char="■"/>
            </a:pPr>
            <a:r>
              <a:rPr b="1" lang="en" sz="1100">
                <a:latin typeface="Times New Roman"/>
                <a:ea typeface="Times New Roman"/>
                <a:cs typeface="Times New Roman"/>
                <a:sym typeface="Times New Roman"/>
              </a:rPr>
              <a:t>Level 3: Moderate crime</a:t>
            </a:r>
            <a:endParaRPr b="1" sz="1100">
              <a:latin typeface="Times New Roman"/>
              <a:ea typeface="Times New Roman"/>
              <a:cs typeface="Times New Roman"/>
              <a:sym typeface="Times New Roman"/>
            </a:endParaRPr>
          </a:p>
          <a:p>
            <a:pPr indent="-298450" lvl="2" marL="1371600" rtl="0" algn="l">
              <a:spcBef>
                <a:spcPts val="0"/>
              </a:spcBef>
              <a:spcAft>
                <a:spcPts val="0"/>
              </a:spcAft>
              <a:buClr>
                <a:schemeClr val="lt1"/>
              </a:buClr>
              <a:buSzPts val="1100"/>
              <a:buFont typeface="Times New Roman"/>
              <a:buChar char="■"/>
            </a:pPr>
            <a:r>
              <a:rPr b="1" lang="en" sz="1100">
                <a:latin typeface="Times New Roman"/>
                <a:ea typeface="Times New Roman"/>
                <a:cs typeface="Times New Roman"/>
                <a:sym typeface="Times New Roman"/>
              </a:rPr>
              <a:t>Level 4: High crime</a:t>
            </a:r>
            <a:endParaRPr b="1" sz="1100">
              <a:latin typeface="Times New Roman"/>
              <a:ea typeface="Times New Roman"/>
              <a:cs typeface="Times New Roman"/>
              <a:sym typeface="Times New Roman"/>
            </a:endParaRPr>
          </a:p>
          <a:p>
            <a:pPr indent="-298450" lvl="2" marL="1371600" rtl="0" algn="l">
              <a:spcBef>
                <a:spcPts val="0"/>
              </a:spcBef>
              <a:spcAft>
                <a:spcPts val="0"/>
              </a:spcAft>
              <a:buClr>
                <a:schemeClr val="lt1"/>
              </a:buClr>
              <a:buSzPts val="1100"/>
              <a:buFont typeface="Times New Roman"/>
              <a:buChar char="■"/>
            </a:pPr>
            <a:r>
              <a:rPr b="1" lang="en" sz="1100">
                <a:latin typeface="Times New Roman"/>
                <a:ea typeface="Times New Roman"/>
                <a:cs typeface="Times New Roman"/>
                <a:sym typeface="Times New Roman"/>
              </a:rPr>
              <a:t>Level 5: Very high crime</a:t>
            </a:r>
            <a:endParaRPr b="1" sz="1100">
              <a:latin typeface="Times New Roman"/>
              <a:ea typeface="Times New Roman"/>
              <a:cs typeface="Times New Roman"/>
              <a:sym typeface="Times New Roman"/>
            </a:endParaRPr>
          </a:p>
          <a:p>
            <a:pPr indent="0" lvl="0" marL="0" rtl="0" algn="l">
              <a:spcBef>
                <a:spcPts val="1200"/>
              </a:spcBef>
              <a:spcAft>
                <a:spcPts val="0"/>
              </a:spcAft>
              <a:buNone/>
            </a:pPr>
            <a:r>
              <a:rPr b="1" lang="en" sz="1100">
                <a:latin typeface="Times New Roman"/>
                <a:ea typeface="Times New Roman"/>
                <a:cs typeface="Times New Roman"/>
                <a:sym typeface="Times New Roman"/>
              </a:rPr>
              <a:t>Model Training:</a:t>
            </a:r>
            <a:endParaRPr b="1" sz="1100">
              <a:latin typeface="Times New Roman"/>
              <a:ea typeface="Times New Roman"/>
              <a:cs typeface="Times New Roman"/>
              <a:sym typeface="Times New Roman"/>
            </a:endParaRPr>
          </a:p>
          <a:p>
            <a:pPr indent="0" lvl="0" marL="0" rtl="0" algn="l">
              <a:spcBef>
                <a:spcPts val="1200"/>
              </a:spcBef>
              <a:spcAft>
                <a:spcPts val="0"/>
              </a:spcAft>
              <a:buNone/>
            </a:pPr>
            <a:r>
              <a:rPr b="1" lang="en" sz="1100">
                <a:latin typeface="Times New Roman"/>
                <a:ea typeface="Times New Roman"/>
                <a:cs typeface="Times New Roman"/>
                <a:sym typeface="Times New Roman"/>
              </a:rPr>
              <a:t>A Random Forest Classifier was trained on the preprocessed data to predict the crime category of each district.The model achieved high accuracy and showed good performance in distinguishing between the five crime levels.</a:t>
            </a:r>
            <a:endParaRPr b="1" sz="1100">
              <a:latin typeface="Times New Roman"/>
              <a:ea typeface="Times New Roman"/>
              <a:cs typeface="Times New Roman"/>
              <a:sym typeface="Times New Roman"/>
            </a:endParaRPr>
          </a:p>
          <a:p>
            <a:pPr indent="0" lvl="0" marL="0" rtl="0" algn="l">
              <a:spcBef>
                <a:spcPts val="1200"/>
              </a:spcBef>
              <a:spcAft>
                <a:spcPts val="0"/>
              </a:spcAft>
              <a:buNone/>
            </a:pPr>
            <a:r>
              <a:t/>
            </a:r>
            <a:endParaRPr b="1" sz="1100">
              <a:latin typeface="Times New Roman"/>
              <a:ea typeface="Times New Roman"/>
              <a:cs typeface="Times New Roman"/>
              <a:sym typeface="Times New Roman"/>
            </a:endParaRPr>
          </a:p>
          <a:p>
            <a:pPr indent="0" lvl="0" marL="0" rtl="0" algn="l">
              <a:spcBef>
                <a:spcPts val="1200"/>
              </a:spcBef>
              <a:spcAft>
                <a:spcPts val="1600"/>
              </a:spcAft>
              <a:buNone/>
            </a:pPr>
            <a:r>
              <a:t/>
            </a:r>
            <a:endParaRPr b="1" sz="1100">
              <a:latin typeface="Times New Roman"/>
              <a:ea typeface="Times New Roman"/>
              <a:cs typeface="Times New Roman"/>
              <a:sym typeface="Times New Roman"/>
            </a:endParaRPr>
          </a:p>
        </p:txBody>
      </p:sp>
      <p:pic>
        <p:nvPicPr>
          <p:cNvPr id="308" name="Google Shape;308;p40"/>
          <p:cNvPicPr preferRelativeResize="0"/>
          <p:nvPr/>
        </p:nvPicPr>
        <p:blipFill>
          <a:blip r:embed="rId3">
            <a:alphaModFix/>
          </a:blip>
          <a:stretch>
            <a:fillRect/>
          </a:stretch>
        </p:blipFill>
        <p:spPr>
          <a:xfrm>
            <a:off x="3413950" y="3639350"/>
            <a:ext cx="862925" cy="1134875"/>
          </a:xfrm>
          <a:prstGeom prst="rect">
            <a:avLst/>
          </a:prstGeom>
          <a:noFill/>
          <a:ln>
            <a:noFill/>
          </a:ln>
        </p:spPr>
      </p:pic>
      <p:pic>
        <p:nvPicPr>
          <p:cNvPr id="309" name="Google Shape;309;p40"/>
          <p:cNvPicPr preferRelativeResize="0"/>
          <p:nvPr/>
        </p:nvPicPr>
        <p:blipFill rotWithShape="1">
          <a:blip r:embed="rId4">
            <a:alphaModFix/>
          </a:blip>
          <a:srcRect b="0" l="0" r="0" t="842"/>
          <a:stretch/>
        </p:blipFill>
        <p:spPr>
          <a:xfrm>
            <a:off x="835425" y="3468813"/>
            <a:ext cx="2508550" cy="1475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233475" y="462725"/>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315" name="Google Shape;315;p41"/>
          <p:cNvSpPr txBox="1"/>
          <p:nvPr>
            <p:ph idx="2" type="body"/>
          </p:nvPr>
        </p:nvSpPr>
        <p:spPr>
          <a:xfrm>
            <a:off x="4572000" y="1271750"/>
            <a:ext cx="4572000" cy="3695100"/>
          </a:xfrm>
          <a:prstGeom prst="rect">
            <a:avLst/>
          </a:prstGeom>
        </p:spPr>
        <p:txBody>
          <a:bodyPr anchorCtr="0" anchor="ctr" bIns="91425" lIns="91425" spcFirstLastPara="1" rIns="91425" wrap="square" tIns="91425">
            <a:noAutofit/>
          </a:bodyPr>
          <a:lstStyle/>
          <a:p>
            <a:pPr indent="0" lvl="0" marL="0" rtl="0" algn="l">
              <a:spcBef>
                <a:spcPts val="1400"/>
              </a:spcBef>
              <a:spcAft>
                <a:spcPts val="0"/>
              </a:spcAft>
              <a:buNone/>
            </a:pPr>
            <a:r>
              <a:rPr b="1" lang="en" sz="1700">
                <a:latin typeface="Times New Roman"/>
                <a:ea typeface="Times New Roman"/>
                <a:cs typeface="Times New Roman"/>
                <a:sym typeface="Times New Roman"/>
              </a:rPr>
              <a:t>Key Observations</a:t>
            </a:r>
            <a:endParaRPr b="1" sz="1700">
              <a:latin typeface="Times New Roman"/>
              <a:ea typeface="Times New Roman"/>
              <a:cs typeface="Times New Roman"/>
              <a:sym typeface="Times New Roman"/>
            </a:endParaRPr>
          </a:p>
          <a:p>
            <a:pPr indent="0" lvl="0" marL="0" rtl="0" algn="l">
              <a:spcBef>
                <a:spcPts val="1200"/>
              </a:spcBef>
              <a:spcAft>
                <a:spcPts val="0"/>
              </a:spcAft>
              <a:buNone/>
            </a:pPr>
            <a:r>
              <a:rPr b="1" lang="en" sz="1200">
                <a:latin typeface="Times New Roman"/>
                <a:ea typeface="Times New Roman"/>
                <a:cs typeface="Times New Roman"/>
                <a:sym typeface="Times New Roman"/>
              </a:rPr>
              <a:t>Uttar Pradesh:</a:t>
            </a:r>
            <a:endParaRPr b="1" sz="1200">
              <a:latin typeface="Times New Roman"/>
              <a:ea typeface="Times New Roman"/>
              <a:cs typeface="Times New Roman"/>
              <a:sym typeface="Times New Roman"/>
            </a:endParaRPr>
          </a:p>
          <a:p>
            <a:pPr indent="0" lvl="0" marL="0" rtl="0" algn="l">
              <a:spcBef>
                <a:spcPts val="1200"/>
              </a:spcBef>
              <a:spcAft>
                <a:spcPts val="0"/>
              </a:spcAft>
              <a:buNone/>
            </a:pPr>
            <a:r>
              <a:rPr b="1" lang="en" sz="1200">
                <a:latin typeface="Times New Roman"/>
                <a:ea typeface="Times New Roman"/>
                <a:cs typeface="Times New Roman"/>
                <a:sym typeface="Times New Roman"/>
              </a:rPr>
              <a:t>Uttar Pradesh has the highest number of Level 5 (highest crime) districts, indicating a significant concentration of crime in certain areas.</a:t>
            </a:r>
            <a:endParaRPr b="1" sz="1200">
              <a:latin typeface="Times New Roman"/>
              <a:ea typeface="Times New Roman"/>
              <a:cs typeface="Times New Roman"/>
              <a:sym typeface="Times New Roman"/>
            </a:endParaRPr>
          </a:p>
          <a:p>
            <a:pPr indent="0" lvl="0" marL="0" rtl="0" algn="l">
              <a:spcBef>
                <a:spcPts val="1200"/>
              </a:spcBef>
              <a:spcAft>
                <a:spcPts val="0"/>
              </a:spcAft>
              <a:buNone/>
            </a:pPr>
            <a:r>
              <a:rPr b="1" lang="en" sz="1200">
                <a:latin typeface="Times New Roman"/>
                <a:ea typeface="Times New Roman"/>
                <a:cs typeface="Times New Roman"/>
                <a:sym typeface="Times New Roman"/>
              </a:rPr>
              <a:t>This highlights the need for focused crime prevention measures and resource allocation in this state.</a:t>
            </a:r>
            <a:endParaRPr b="1" sz="1200">
              <a:latin typeface="Times New Roman"/>
              <a:ea typeface="Times New Roman"/>
              <a:cs typeface="Times New Roman"/>
              <a:sym typeface="Times New Roman"/>
            </a:endParaRPr>
          </a:p>
          <a:p>
            <a:pPr indent="0" lvl="0" marL="0" rtl="0" algn="l">
              <a:spcBef>
                <a:spcPts val="1200"/>
              </a:spcBef>
              <a:spcAft>
                <a:spcPts val="0"/>
              </a:spcAft>
              <a:buNone/>
            </a:pPr>
            <a:r>
              <a:t/>
            </a:r>
            <a:endParaRPr b="1" sz="1200">
              <a:latin typeface="Times New Roman"/>
              <a:ea typeface="Times New Roman"/>
              <a:cs typeface="Times New Roman"/>
              <a:sym typeface="Times New Roman"/>
            </a:endParaRPr>
          </a:p>
          <a:p>
            <a:pPr indent="0" lvl="0" marL="0" rtl="0" algn="l">
              <a:spcBef>
                <a:spcPts val="1200"/>
              </a:spcBef>
              <a:spcAft>
                <a:spcPts val="0"/>
              </a:spcAft>
              <a:buNone/>
            </a:pPr>
            <a:r>
              <a:rPr b="1" lang="en" sz="1200">
                <a:latin typeface="Times New Roman"/>
                <a:ea typeface="Times New Roman"/>
                <a:cs typeface="Times New Roman"/>
                <a:sym typeface="Times New Roman"/>
              </a:rPr>
              <a:t>Arunachal Pradesh:</a:t>
            </a:r>
            <a:endParaRPr b="1" sz="1200">
              <a:latin typeface="Times New Roman"/>
              <a:ea typeface="Times New Roman"/>
              <a:cs typeface="Times New Roman"/>
              <a:sym typeface="Times New Roman"/>
            </a:endParaRPr>
          </a:p>
          <a:p>
            <a:pPr indent="0" lvl="0" marL="0" rtl="0" algn="l">
              <a:spcBef>
                <a:spcPts val="1200"/>
              </a:spcBef>
              <a:spcAft>
                <a:spcPts val="0"/>
              </a:spcAft>
              <a:buNone/>
            </a:pPr>
            <a:r>
              <a:rPr b="1" lang="en" sz="1200">
                <a:latin typeface="Times New Roman"/>
                <a:ea typeface="Times New Roman"/>
                <a:cs typeface="Times New Roman"/>
                <a:sym typeface="Times New Roman"/>
              </a:rPr>
              <a:t>Arunachal Pradesh shows the most balanced distribution of districts across all crime levels.</a:t>
            </a:r>
            <a:endParaRPr b="1" sz="1200">
              <a:latin typeface="Times New Roman"/>
              <a:ea typeface="Times New Roman"/>
              <a:cs typeface="Times New Roman"/>
              <a:sym typeface="Times New Roman"/>
            </a:endParaRPr>
          </a:p>
          <a:p>
            <a:pPr indent="0" lvl="0" marL="0" rtl="0" algn="l">
              <a:spcBef>
                <a:spcPts val="1200"/>
              </a:spcBef>
              <a:spcAft>
                <a:spcPts val="0"/>
              </a:spcAft>
              <a:buNone/>
            </a:pPr>
            <a:r>
              <a:rPr b="1" lang="en" sz="1200">
                <a:latin typeface="Times New Roman"/>
                <a:ea typeface="Times New Roman"/>
                <a:cs typeface="Times New Roman"/>
                <a:sym typeface="Times New Roman"/>
              </a:rPr>
              <a:t>This suggests that crime is more evenly spread, with no extreme concentrations in any category.</a:t>
            </a:r>
            <a:endParaRPr b="1" sz="1200">
              <a:latin typeface="Times New Roman"/>
              <a:ea typeface="Times New Roman"/>
              <a:cs typeface="Times New Roman"/>
              <a:sym typeface="Times New Roman"/>
            </a:endParaRPr>
          </a:p>
          <a:p>
            <a:pPr indent="0" lvl="0" marL="0" rtl="0" algn="l">
              <a:spcBef>
                <a:spcPts val="1200"/>
              </a:spcBef>
              <a:spcAft>
                <a:spcPts val="0"/>
              </a:spcAft>
              <a:buNone/>
            </a:pPr>
            <a:r>
              <a:rPr b="1" lang="en" sz="1200">
                <a:latin typeface="Times New Roman"/>
                <a:ea typeface="Times New Roman"/>
                <a:cs typeface="Times New Roman"/>
                <a:sym typeface="Times New Roman"/>
              </a:rPr>
              <a:t>Such distribution allows for a more uniform implementation of policies across districts.</a:t>
            </a:r>
            <a:endParaRPr b="1" sz="1200">
              <a:latin typeface="Times New Roman"/>
              <a:ea typeface="Times New Roman"/>
              <a:cs typeface="Times New Roman"/>
              <a:sym typeface="Times New Roman"/>
            </a:endParaRPr>
          </a:p>
          <a:p>
            <a:pPr indent="0" lvl="0" marL="0" rtl="0" algn="l">
              <a:spcBef>
                <a:spcPts val="1200"/>
              </a:spcBef>
              <a:spcAft>
                <a:spcPts val="0"/>
              </a:spcAft>
              <a:buNone/>
            </a:pPr>
            <a:r>
              <a:t/>
            </a:r>
            <a:endParaRPr b="1"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1600"/>
              </a:spcAft>
              <a:buNone/>
            </a:pPr>
            <a:r>
              <a:t/>
            </a:r>
            <a:endParaRPr b="1" sz="1200">
              <a:latin typeface="Times New Roman"/>
              <a:ea typeface="Times New Roman"/>
              <a:cs typeface="Times New Roman"/>
              <a:sym typeface="Times New Roman"/>
            </a:endParaRPr>
          </a:p>
        </p:txBody>
      </p:sp>
      <p:pic>
        <p:nvPicPr>
          <p:cNvPr id="316" name="Google Shape;316;p41"/>
          <p:cNvPicPr preferRelativeResize="0"/>
          <p:nvPr/>
        </p:nvPicPr>
        <p:blipFill>
          <a:blip r:embed="rId3">
            <a:alphaModFix/>
          </a:blip>
          <a:stretch>
            <a:fillRect/>
          </a:stretch>
        </p:blipFill>
        <p:spPr>
          <a:xfrm>
            <a:off x="152400" y="2179625"/>
            <a:ext cx="4267200" cy="2369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DATASET OVERVIEW</a:t>
            </a:r>
            <a:endParaRPr b="1"/>
          </a:p>
          <a:p>
            <a:pPr indent="0" lvl="0" marL="0" rtl="0" algn="l">
              <a:spcBef>
                <a:spcPts val="0"/>
              </a:spcBef>
              <a:spcAft>
                <a:spcPts val="0"/>
              </a:spcAft>
              <a:buNone/>
            </a:pPr>
            <a:r>
              <a:t/>
            </a:r>
            <a:endParaRPr b="1"/>
          </a:p>
        </p:txBody>
      </p:sp>
      <p:sp>
        <p:nvSpPr>
          <p:cNvPr id="99" name="Google Shape;99;p15"/>
          <p:cNvSpPr txBox="1"/>
          <p:nvPr/>
        </p:nvSpPr>
        <p:spPr>
          <a:xfrm>
            <a:off x="311688" y="1078650"/>
            <a:ext cx="8270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The dataset is structured with the following columns: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State/UT: The name of the state or union territory.</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District: The specific district within the state/UT.</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Year: The year in which the crimes were recorded.</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Crime Types: Various crime categories such as murder, attempt to murder, culpable homicide, kidnapping, rape, robbery, burglary, and more.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For each district, the dataset also includes a total of Indian Penal Code (IPC) crimes, summarizing all the crimes committed in that area. This comprehensive data will serve as the basis for in-depth analysis, hypothesis testing, and correlation analysis to identify patterns, trends, and contributing factors related to crime across India.</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100" name="Google Shape;100;p15"/>
          <p:cNvPicPr preferRelativeResize="0"/>
          <p:nvPr/>
        </p:nvPicPr>
        <p:blipFill>
          <a:blip r:embed="rId3">
            <a:alphaModFix/>
          </a:blip>
          <a:stretch>
            <a:fillRect/>
          </a:stretch>
        </p:blipFill>
        <p:spPr>
          <a:xfrm>
            <a:off x="395687" y="3658998"/>
            <a:ext cx="6635274" cy="1202825"/>
          </a:xfrm>
          <a:prstGeom prst="rect">
            <a:avLst/>
          </a:prstGeom>
          <a:noFill/>
          <a:ln>
            <a:noFill/>
          </a:ln>
        </p:spPr>
      </p:pic>
      <p:sp>
        <p:nvSpPr>
          <p:cNvPr id="101" name="Google Shape;101;p15"/>
          <p:cNvSpPr txBox="1"/>
          <p:nvPr/>
        </p:nvSpPr>
        <p:spPr>
          <a:xfrm>
            <a:off x="7305049" y="3802800"/>
            <a:ext cx="1771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9397 Data Points in the Dataset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31 FEATURES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type="title"/>
          </p:nvPr>
        </p:nvSpPr>
        <p:spPr>
          <a:xfrm>
            <a:off x="265500" y="4464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ADD-ON TO AIM 3</a:t>
            </a:r>
            <a:endParaRPr/>
          </a:p>
        </p:txBody>
      </p:sp>
      <p:sp>
        <p:nvSpPr>
          <p:cNvPr id="322" name="Google Shape;322;p42"/>
          <p:cNvSpPr txBox="1"/>
          <p:nvPr>
            <p:ph idx="1" type="subTitle"/>
          </p:nvPr>
        </p:nvSpPr>
        <p:spPr>
          <a:xfrm>
            <a:off x="265500" y="2079774"/>
            <a:ext cx="4045200" cy="211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Now we </a:t>
            </a:r>
            <a:r>
              <a:rPr lang="en"/>
              <a:t>tried to find the crime label of a city by using only 6 features. </a:t>
            </a:r>
            <a:endParaRPr/>
          </a:p>
        </p:txBody>
      </p:sp>
      <p:sp>
        <p:nvSpPr>
          <p:cNvPr id="323" name="Google Shape;323;p42"/>
          <p:cNvSpPr txBox="1"/>
          <p:nvPr>
            <p:ph idx="2" type="body"/>
          </p:nvPr>
        </p:nvSpPr>
        <p:spPr>
          <a:xfrm>
            <a:off x="4608875" y="1534900"/>
            <a:ext cx="4572000" cy="2444400"/>
          </a:xfrm>
          <a:prstGeom prst="rect">
            <a:avLst/>
          </a:prstGeom>
        </p:spPr>
        <p:txBody>
          <a:bodyPr anchorCtr="0" anchor="ctr" bIns="91425" lIns="91425" spcFirstLastPara="1" rIns="91425" wrap="square" tIns="91425">
            <a:noAutofit/>
          </a:bodyPr>
          <a:lstStyle/>
          <a:p>
            <a:pPr indent="0" lvl="0" marL="0" rtl="0" algn="l">
              <a:spcBef>
                <a:spcPts val="1200"/>
              </a:spcBef>
              <a:spcAft>
                <a:spcPts val="0"/>
              </a:spcAft>
              <a:buNone/>
            </a:pPr>
            <a:r>
              <a:rPr b="1" lang="en" sz="1100">
                <a:latin typeface="Times New Roman"/>
                <a:ea typeface="Times New Roman"/>
                <a:cs typeface="Times New Roman"/>
                <a:sym typeface="Times New Roman"/>
              </a:rPr>
              <a:t>We train a Random Forest model to classify crime severity in districts based on selected crime types such as MURDER, THEFT, HURT/GREVIOUS HURT , OTHER IPC CRIMES and KIDNAPPING &amp; ABDUCTION. After preprocessing, the total crime count is calculated, and districts are grouped into five crime severity levels</a:t>
            </a:r>
            <a:endParaRPr b="1" sz="1100">
              <a:latin typeface="Times New Roman"/>
              <a:ea typeface="Times New Roman"/>
              <a:cs typeface="Times New Roman"/>
              <a:sym typeface="Times New Roman"/>
            </a:endParaRPr>
          </a:p>
          <a:p>
            <a:pPr indent="0" lvl="0" marL="0" rtl="0" algn="l">
              <a:spcBef>
                <a:spcPts val="1200"/>
              </a:spcBef>
              <a:spcAft>
                <a:spcPts val="0"/>
              </a:spcAft>
              <a:buNone/>
            </a:pPr>
            <a:r>
              <a:rPr b="1" lang="en" sz="1100">
                <a:latin typeface="Times New Roman"/>
                <a:ea typeface="Times New Roman"/>
                <a:cs typeface="Times New Roman"/>
                <a:sym typeface="Times New Roman"/>
              </a:rPr>
              <a:t>Model Training:</a:t>
            </a:r>
            <a:endParaRPr b="1" sz="1100">
              <a:latin typeface="Times New Roman"/>
              <a:ea typeface="Times New Roman"/>
              <a:cs typeface="Times New Roman"/>
              <a:sym typeface="Times New Roman"/>
            </a:endParaRPr>
          </a:p>
          <a:p>
            <a:pPr indent="0" lvl="0" marL="0" rtl="0" algn="l">
              <a:spcBef>
                <a:spcPts val="1200"/>
              </a:spcBef>
              <a:spcAft>
                <a:spcPts val="0"/>
              </a:spcAft>
              <a:buNone/>
            </a:pPr>
            <a:r>
              <a:rPr b="1" lang="en" sz="1100">
                <a:latin typeface="Times New Roman"/>
                <a:ea typeface="Times New Roman"/>
                <a:cs typeface="Times New Roman"/>
                <a:sym typeface="Times New Roman"/>
              </a:rPr>
              <a:t>The model was trained on the preprocessed data to predict the crime category of each district.The model achieved good accuracy and showed good performance in distinguishing between the five crime levels.</a:t>
            </a:r>
            <a:endParaRPr b="1" sz="1100">
              <a:latin typeface="Times New Roman"/>
              <a:ea typeface="Times New Roman"/>
              <a:cs typeface="Times New Roman"/>
              <a:sym typeface="Times New Roman"/>
            </a:endParaRPr>
          </a:p>
          <a:p>
            <a:pPr indent="0" lvl="0" marL="0" rtl="0" algn="l">
              <a:spcBef>
                <a:spcPts val="1200"/>
              </a:spcBef>
              <a:spcAft>
                <a:spcPts val="0"/>
              </a:spcAft>
              <a:buNone/>
            </a:pPr>
            <a:r>
              <a:t/>
            </a:r>
            <a:endParaRPr b="1" sz="1100">
              <a:latin typeface="Times New Roman"/>
              <a:ea typeface="Times New Roman"/>
              <a:cs typeface="Times New Roman"/>
              <a:sym typeface="Times New Roman"/>
            </a:endParaRPr>
          </a:p>
          <a:p>
            <a:pPr indent="0" lvl="0" marL="0" rtl="0" algn="l">
              <a:spcBef>
                <a:spcPts val="1200"/>
              </a:spcBef>
              <a:spcAft>
                <a:spcPts val="1600"/>
              </a:spcAft>
              <a:buNone/>
            </a:pPr>
            <a:r>
              <a:t/>
            </a:r>
            <a:endParaRPr b="1" sz="1100">
              <a:latin typeface="Times New Roman"/>
              <a:ea typeface="Times New Roman"/>
              <a:cs typeface="Times New Roman"/>
              <a:sym typeface="Times New Roman"/>
            </a:endParaRPr>
          </a:p>
        </p:txBody>
      </p:sp>
      <p:pic>
        <p:nvPicPr>
          <p:cNvPr id="324" name="Google Shape;324;p42"/>
          <p:cNvPicPr preferRelativeResize="0"/>
          <p:nvPr/>
        </p:nvPicPr>
        <p:blipFill>
          <a:blip r:embed="rId3">
            <a:alphaModFix/>
          </a:blip>
          <a:stretch>
            <a:fillRect/>
          </a:stretch>
        </p:blipFill>
        <p:spPr>
          <a:xfrm>
            <a:off x="185900" y="3187875"/>
            <a:ext cx="3228050" cy="1787500"/>
          </a:xfrm>
          <a:prstGeom prst="rect">
            <a:avLst/>
          </a:prstGeom>
          <a:noFill/>
          <a:ln>
            <a:noFill/>
          </a:ln>
        </p:spPr>
      </p:pic>
      <p:pic>
        <p:nvPicPr>
          <p:cNvPr id="325" name="Google Shape;325;p42"/>
          <p:cNvPicPr preferRelativeResize="0"/>
          <p:nvPr/>
        </p:nvPicPr>
        <p:blipFill>
          <a:blip r:embed="rId4">
            <a:alphaModFix/>
          </a:blip>
          <a:stretch>
            <a:fillRect/>
          </a:stretch>
        </p:blipFill>
        <p:spPr>
          <a:xfrm>
            <a:off x="3413950" y="3330750"/>
            <a:ext cx="862925" cy="1134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607100" y="1785302"/>
            <a:ext cx="8222100" cy="15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a:t>
            </a:r>
            <a:endParaRPr/>
          </a:p>
          <a:p>
            <a:pPr indent="0" lvl="0" marL="0" rtl="0" algn="l">
              <a:spcBef>
                <a:spcPts val="0"/>
              </a:spcBef>
              <a:spcAft>
                <a:spcPts val="0"/>
              </a:spcAft>
              <a:buNone/>
            </a:pPr>
            <a:r>
              <a:rPr lang="en"/>
              <a:t>PREDICTIONS USING </a:t>
            </a:r>
            <a:endParaRPr/>
          </a:p>
          <a:p>
            <a:pPr indent="0" lvl="0" marL="0" rtl="0" algn="l">
              <a:spcBef>
                <a:spcPts val="0"/>
              </a:spcBef>
              <a:spcAft>
                <a:spcPts val="0"/>
              </a:spcAft>
              <a:buNone/>
            </a:pPr>
            <a:r>
              <a:rPr lang="en"/>
              <a:t>VARIOUS TECHNIQUES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ATTEMPT USING LINEAR REGRESSION , SVR AND OTHER MODELS</a:t>
            </a:r>
            <a:endParaRPr b="1"/>
          </a:p>
        </p:txBody>
      </p:sp>
      <p:sp>
        <p:nvSpPr>
          <p:cNvPr id="336" name="Google Shape;336;p44"/>
          <p:cNvSpPr txBox="1"/>
          <p:nvPr/>
        </p:nvSpPr>
        <p:spPr>
          <a:xfrm>
            <a:off x="349800" y="1746825"/>
            <a:ext cx="8444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In our analysis, we explored various predictive modeling techniques, including Linear Regression, Support Vector Regression (SVR), and other machine learning approaches, to forecast future crime trends. However, the dataset presented a significant challenge: it consisted of only 13 years of data, resulting in just 13 data points per category.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This limited dataset size made it difficult for the models to accurately learn and capture underlying patterns or trends. Consequently, the predictions lacked reliability, underscoring the need for more extensive historical data or alternative methods to derive meaningful insights.</a:t>
            </a:r>
            <a:endParaRPr>
              <a:latin typeface="Times New Roman"/>
              <a:ea typeface="Times New Roman"/>
              <a:cs typeface="Times New Roman"/>
              <a:sym typeface="Times New Roman"/>
            </a:endParaRPr>
          </a:p>
        </p:txBody>
      </p:sp>
      <p:pic>
        <p:nvPicPr>
          <p:cNvPr id="337" name="Google Shape;337;p44"/>
          <p:cNvPicPr preferRelativeResize="0"/>
          <p:nvPr/>
        </p:nvPicPr>
        <p:blipFill>
          <a:blip r:embed="rId3">
            <a:alphaModFix/>
          </a:blip>
          <a:stretch>
            <a:fillRect/>
          </a:stretch>
        </p:blipFill>
        <p:spPr>
          <a:xfrm>
            <a:off x="152400" y="3592425"/>
            <a:ext cx="6129104" cy="607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ATTEMPT USING LINEAR REGRESSION , SVR AND OTHER MODELS </a:t>
            </a:r>
            <a:endParaRPr b="1"/>
          </a:p>
        </p:txBody>
      </p:sp>
      <p:sp>
        <p:nvSpPr>
          <p:cNvPr id="343" name="Google Shape;343;p45"/>
          <p:cNvSpPr txBox="1"/>
          <p:nvPr/>
        </p:nvSpPr>
        <p:spPr>
          <a:xfrm>
            <a:off x="5532575" y="1746825"/>
            <a:ext cx="3261600" cy="303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100">
                <a:latin typeface="Times New Roman"/>
                <a:ea typeface="Times New Roman"/>
                <a:cs typeface="Times New Roman"/>
                <a:sym typeface="Times New Roman"/>
              </a:rPr>
              <a:t>The results obtained from our predictive modeling efforts were</a:t>
            </a:r>
            <a:r>
              <a:rPr lang="en" sz="1100">
                <a:solidFill>
                  <a:srgbClr val="FF0000"/>
                </a:solidFill>
                <a:latin typeface="Times New Roman"/>
                <a:ea typeface="Times New Roman"/>
                <a:cs typeface="Times New Roman"/>
                <a:sym typeface="Times New Roman"/>
              </a:rPr>
              <a:t> not particularly insightful.</a:t>
            </a:r>
            <a:r>
              <a:rPr lang="en" sz="1100">
                <a:latin typeface="Times New Roman"/>
                <a:ea typeface="Times New Roman"/>
                <a:cs typeface="Times New Roman"/>
                <a:sym typeface="Times New Roman"/>
              </a:rPr>
              <a:t> Both Support Vector Regression (SVR) and Decision Tree models failed to produce meaningful predictions, likely due to the small size of the dataset and the complexity of the relationships within the data. While Linear Regression did yield some results, it became evident that assuming a linear relationship for predicting future trends was not appropriate. The inherent complexities and non-linear dynamics of the factors influencing crime patterns suggest that more sophisticated models or a larger dataset may be necessary to achieve accurate and reliable predictions.</a:t>
            </a:r>
            <a:endParaRPr sz="1100">
              <a:latin typeface="Times New Roman"/>
              <a:ea typeface="Times New Roman"/>
              <a:cs typeface="Times New Roman"/>
              <a:sym typeface="Times New Roman"/>
            </a:endParaRPr>
          </a:p>
          <a:p>
            <a:pPr indent="0" lvl="0" marL="0" rtl="0" algn="l">
              <a:spcBef>
                <a:spcPts val="1200"/>
              </a:spcBef>
              <a:spcAft>
                <a:spcPts val="0"/>
              </a:spcAft>
              <a:buNone/>
            </a:pPr>
            <a:r>
              <a:t/>
            </a:r>
            <a:endParaRPr sz="1100">
              <a:latin typeface="Times New Roman"/>
              <a:ea typeface="Times New Roman"/>
              <a:cs typeface="Times New Roman"/>
              <a:sym typeface="Times New Roman"/>
            </a:endParaRPr>
          </a:p>
        </p:txBody>
      </p:sp>
      <p:pic>
        <p:nvPicPr>
          <p:cNvPr id="344" name="Google Shape;344;p45"/>
          <p:cNvPicPr preferRelativeResize="0"/>
          <p:nvPr/>
        </p:nvPicPr>
        <p:blipFill>
          <a:blip r:embed="rId3">
            <a:alphaModFix/>
          </a:blip>
          <a:stretch>
            <a:fillRect/>
          </a:stretch>
        </p:blipFill>
        <p:spPr>
          <a:xfrm>
            <a:off x="161075" y="1583325"/>
            <a:ext cx="4661450" cy="345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 TRIED A NEW APPROACH : ARIMA AND VAR</a:t>
            </a:r>
            <a:endParaRPr b="1"/>
          </a:p>
        </p:txBody>
      </p:sp>
      <p:sp>
        <p:nvSpPr>
          <p:cNvPr id="350" name="Google Shape;350;p46"/>
          <p:cNvSpPr txBox="1"/>
          <p:nvPr/>
        </p:nvSpPr>
        <p:spPr>
          <a:xfrm>
            <a:off x="349800" y="2404825"/>
            <a:ext cx="8444400" cy="265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Why ARIMA and VAR?</a:t>
            </a:r>
            <a:endParaRPr b="1" sz="1100"/>
          </a:p>
          <a:p>
            <a:pPr indent="-298450" lvl="0" marL="457200" rtl="0" algn="l">
              <a:lnSpc>
                <a:spcPct val="115000"/>
              </a:lnSpc>
              <a:spcBef>
                <a:spcPts val="1200"/>
              </a:spcBef>
              <a:spcAft>
                <a:spcPts val="0"/>
              </a:spcAft>
              <a:buSzPts val="1100"/>
              <a:buAutoNum type="arabicPeriod"/>
            </a:pPr>
            <a:r>
              <a:rPr b="1" lang="en" sz="1100"/>
              <a:t>Time-Dependent Nature of Crime Data</a:t>
            </a:r>
            <a:r>
              <a:rPr lang="en" sz="1100"/>
              <a:t>:</a:t>
            </a:r>
            <a:endParaRPr sz="1100"/>
          </a:p>
          <a:p>
            <a:pPr indent="-298450" lvl="1" marL="914400" rtl="0" algn="l">
              <a:lnSpc>
                <a:spcPct val="115000"/>
              </a:lnSpc>
              <a:spcBef>
                <a:spcPts val="0"/>
              </a:spcBef>
              <a:spcAft>
                <a:spcPts val="0"/>
              </a:spcAft>
              <a:buSzPts val="1100"/>
              <a:buChar char="○"/>
            </a:pPr>
            <a:r>
              <a:rPr lang="en" sz="1100"/>
              <a:t>Crime statistics are often influenced by historical trends and seasonal patterns (e.g., increase during certain months or years).</a:t>
            </a:r>
            <a:endParaRPr sz="1100"/>
          </a:p>
          <a:p>
            <a:pPr indent="-298450" lvl="1" marL="914400" rtl="0" algn="l">
              <a:lnSpc>
                <a:spcPct val="115000"/>
              </a:lnSpc>
              <a:spcBef>
                <a:spcPts val="0"/>
              </a:spcBef>
              <a:spcAft>
                <a:spcPts val="0"/>
              </a:spcAft>
              <a:buSzPts val="1100"/>
              <a:buChar char="○"/>
            </a:pPr>
            <a:r>
              <a:rPr lang="en" sz="1100"/>
              <a:t>ARIMA and VAR explicitly incorporate temporal dependencies, making them ideal for predicting future crime rates and identifying underlying patterns.</a:t>
            </a:r>
            <a:endParaRPr sz="1100"/>
          </a:p>
          <a:p>
            <a:pPr indent="-298450" lvl="0" marL="457200" rtl="0" algn="l">
              <a:lnSpc>
                <a:spcPct val="115000"/>
              </a:lnSpc>
              <a:spcBef>
                <a:spcPts val="0"/>
              </a:spcBef>
              <a:spcAft>
                <a:spcPts val="0"/>
              </a:spcAft>
              <a:buSzPts val="1100"/>
              <a:buAutoNum type="arabicPeriod"/>
            </a:pPr>
            <a:r>
              <a:rPr b="1" lang="en" sz="1100"/>
              <a:t>Predictive Capability</a:t>
            </a:r>
            <a:r>
              <a:rPr lang="en" sz="1100"/>
              <a:t>:</a:t>
            </a:r>
            <a:endParaRPr sz="1100"/>
          </a:p>
          <a:p>
            <a:pPr indent="-298450" lvl="1" marL="914400" rtl="0" algn="l">
              <a:lnSpc>
                <a:spcPct val="115000"/>
              </a:lnSpc>
              <a:spcBef>
                <a:spcPts val="0"/>
              </a:spcBef>
              <a:spcAft>
                <a:spcPts val="0"/>
              </a:spcAft>
              <a:buSzPts val="1100"/>
              <a:buChar char="○"/>
            </a:pPr>
            <a:r>
              <a:rPr lang="en" sz="1100"/>
              <a:t>ARIMA excels in forecasting a single variable (e.g., total crimes in a district) based on its past values.</a:t>
            </a:r>
            <a:endParaRPr sz="1100"/>
          </a:p>
          <a:p>
            <a:pPr indent="-298450" lvl="1" marL="914400" rtl="0" algn="l">
              <a:lnSpc>
                <a:spcPct val="115000"/>
              </a:lnSpc>
              <a:spcBef>
                <a:spcPts val="0"/>
              </a:spcBef>
              <a:spcAft>
                <a:spcPts val="0"/>
              </a:spcAft>
              <a:buSzPts val="1100"/>
              <a:buChar char="○"/>
            </a:pPr>
            <a:r>
              <a:rPr lang="en" sz="1100"/>
              <a:t>VAR, on the other hand, handles multiple interdependent variables, such as the relationship between thefts, murders, and riots, providing a better view of crime dynamics.</a:t>
            </a:r>
            <a:endParaRPr sz="1100"/>
          </a:p>
          <a:p>
            <a:pPr indent="0" lvl="0" marL="0" rtl="0" algn="l">
              <a:spcBef>
                <a:spcPts val="1200"/>
              </a:spcBef>
              <a:spcAft>
                <a:spcPts val="0"/>
              </a:spcAft>
              <a:buNone/>
            </a:pPr>
            <a:r>
              <a:t/>
            </a:r>
            <a:endParaRPr b="1">
              <a:latin typeface="Times New Roman"/>
              <a:ea typeface="Times New Roman"/>
              <a:cs typeface="Times New Roman"/>
              <a:sym typeface="Times New Roman"/>
            </a:endParaRPr>
          </a:p>
        </p:txBody>
      </p:sp>
      <p:sp>
        <p:nvSpPr>
          <p:cNvPr id="351" name="Google Shape;351;p46"/>
          <p:cNvSpPr txBox="1"/>
          <p:nvPr/>
        </p:nvSpPr>
        <p:spPr>
          <a:xfrm>
            <a:off x="387900" y="1076525"/>
            <a:ext cx="8444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In our analysis, we initially focused on classification and regression-based approaches to understand crime patterns and district categorization. However, crime data is inherently time-dependent, with trends and patterns evolving over the years. Recognizing this temporal aspect, we shifted to </a:t>
            </a:r>
            <a:r>
              <a:rPr b="1" lang="en" sz="1100"/>
              <a:t>time-series models</a:t>
            </a:r>
            <a:r>
              <a:rPr lang="en" sz="1100"/>
              <a:t>, specifically </a:t>
            </a:r>
            <a:r>
              <a:rPr b="1" lang="en" sz="1100"/>
              <a:t>ARIMA (Auto-Regressive Integrated Moving Average)</a:t>
            </a:r>
            <a:r>
              <a:rPr lang="en" sz="1100"/>
              <a:t> and </a:t>
            </a:r>
            <a:r>
              <a:rPr b="1" lang="en" sz="1100"/>
              <a:t>VAR (Vector Auto-Regression)</a:t>
            </a:r>
            <a:r>
              <a:rPr lang="en" sz="1100"/>
              <a:t>, for deeper insights.</a:t>
            </a:r>
            <a:endParaRPr b="1">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ARIMA MODEL</a:t>
            </a:r>
            <a:endParaRPr b="1"/>
          </a:p>
        </p:txBody>
      </p:sp>
      <p:sp>
        <p:nvSpPr>
          <p:cNvPr id="357" name="Google Shape;357;p47"/>
          <p:cNvSpPr txBox="1"/>
          <p:nvPr/>
        </p:nvSpPr>
        <p:spPr>
          <a:xfrm>
            <a:off x="311700" y="1330100"/>
            <a:ext cx="8308200" cy="408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Data Preparation</a:t>
            </a:r>
            <a:endParaRPr b="1">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lang="en">
                <a:latin typeface="Times New Roman"/>
                <a:ea typeface="Times New Roman"/>
                <a:cs typeface="Times New Roman"/>
                <a:sym typeface="Times New Roman"/>
              </a:rPr>
              <a:t>The analysis was performed for a specific state (State 5, selected for demonstration).</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Data was aggregated by year, summing the total number of IPC crimes reported each year.</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ARIMA Model Setup</a:t>
            </a:r>
            <a:endParaRPr b="1">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Char char="●"/>
            </a:pPr>
            <a:r>
              <a:rPr b="1" lang="en" sz="1100"/>
              <a:t>AR (AutoRegressive)</a:t>
            </a:r>
            <a:r>
              <a:rPr lang="en" sz="1100"/>
              <a:t>: This part models the relationship between an observation and a specified number of lagged (previous) observations.</a:t>
            </a:r>
            <a:endParaRPr sz="1100"/>
          </a:p>
          <a:p>
            <a:pPr indent="-317500" lvl="0" marL="457200" rtl="0" algn="l">
              <a:lnSpc>
                <a:spcPct val="115000"/>
              </a:lnSpc>
              <a:spcBef>
                <a:spcPts val="0"/>
              </a:spcBef>
              <a:spcAft>
                <a:spcPts val="0"/>
              </a:spcAft>
              <a:buSzPts val="1400"/>
              <a:buChar char="●"/>
            </a:pPr>
            <a:r>
              <a:rPr b="1" lang="en" sz="1100"/>
              <a:t>I (Integrated)</a:t>
            </a:r>
            <a:r>
              <a:rPr lang="en" sz="1100"/>
              <a:t>: This component involves differencing the time series data to make it stationary, i.e., to remove trends or other non-stationary components.</a:t>
            </a:r>
            <a:endParaRPr sz="1100"/>
          </a:p>
          <a:p>
            <a:pPr indent="-317500" lvl="0" marL="457200" rtl="0" algn="l">
              <a:lnSpc>
                <a:spcPct val="115000"/>
              </a:lnSpc>
              <a:spcBef>
                <a:spcPts val="0"/>
              </a:spcBef>
              <a:spcAft>
                <a:spcPts val="0"/>
              </a:spcAft>
              <a:buSzPts val="1400"/>
              <a:buChar char="●"/>
            </a:pPr>
            <a:r>
              <a:rPr b="1" lang="en" sz="1100"/>
              <a:t>MA (Moving Average)</a:t>
            </a:r>
            <a:r>
              <a:rPr lang="en" sz="1100"/>
              <a:t>: This component models the relationship between an observation and a residual error from a moving average model applied to lagged observations.</a:t>
            </a:r>
            <a:endParaRPr sz="1100"/>
          </a:p>
          <a:p>
            <a:pPr indent="0" lvl="0" marL="457200" rtl="0" algn="l">
              <a:lnSpc>
                <a:spcPct val="115000"/>
              </a:lnSpc>
              <a:spcBef>
                <a:spcPts val="1200"/>
              </a:spcBef>
              <a:spcAft>
                <a:spcPts val="0"/>
              </a:spcAft>
              <a:buNone/>
            </a:pPr>
            <a:r>
              <a:t/>
            </a:r>
            <a:endParaRPr sz="1100"/>
          </a:p>
          <a:p>
            <a:pPr indent="-317500" lvl="0" marL="457200" rtl="0" algn="l">
              <a:lnSpc>
                <a:spcPct val="115000"/>
              </a:lnSpc>
              <a:spcBef>
                <a:spcPts val="1200"/>
              </a:spcBef>
              <a:spcAft>
                <a:spcPts val="0"/>
              </a:spcAft>
              <a:buSzPts val="1400"/>
              <a:buFont typeface="Times New Roman"/>
              <a:buChar char="●"/>
            </a:pPr>
            <a:r>
              <a:rPr lang="en">
                <a:latin typeface="Times New Roman"/>
                <a:ea typeface="Times New Roman"/>
                <a:cs typeface="Times New Roman"/>
                <a:sym typeface="Times New Roman"/>
              </a:rPr>
              <a:t>Forecasting was done for 10 future years.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b="1">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ARIMA MODEL RESULTS</a:t>
            </a:r>
            <a:endParaRPr b="1"/>
          </a:p>
        </p:txBody>
      </p:sp>
      <p:sp>
        <p:nvSpPr>
          <p:cNvPr id="363" name="Google Shape;363;p48"/>
          <p:cNvSpPr txBox="1"/>
          <p:nvPr/>
        </p:nvSpPr>
        <p:spPr>
          <a:xfrm>
            <a:off x="311700" y="1215850"/>
            <a:ext cx="3938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The states have been encoded , Here 21 Represents state of Madhya Pradesh</a:t>
            </a:r>
            <a:endParaRPr>
              <a:solidFill>
                <a:schemeClr val="dk2"/>
              </a:solidFill>
              <a:latin typeface="Times New Roman"/>
              <a:ea typeface="Times New Roman"/>
              <a:cs typeface="Times New Roman"/>
              <a:sym typeface="Times New Roman"/>
            </a:endParaRPr>
          </a:p>
        </p:txBody>
      </p:sp>
      <p:pic>
        <p:nvPicPr>
          <p:cNvPr id="364" name="Google Shape;364;p48"/>
          <p:cNvPicPr preferRelativeResize="0"/>
          <p:nvPr/>
        </p:nvPicPr>
        <p:blipFill>
          <a:blip r:embed="rId3">
            <a:alphaModFix/>
          </a:blip>
          <a:stretch>
            <a:fillRect/>
          </a:stretch>
        </p:blipFill>
        <p:spPr>
          <a:xfrm>
            <a:off x="392500" y="2354825"/>
            <a:ext cx="1657350" cy="1876425"/>
          </a:xfrm>
          <a:prstGeom prst="rect">
            <a:avLst/>
          </a:prstGeom>
          <a:noFill/>
          <a:ln>
            <a:noFill/>
          </a:ln>
        </p:spPr>
      </p:pic>
      <p:pic>
        <p:nvPicPr>
          <p:cNvPr id="365" name="Google Shape;365;p48"/>
          <p:cNvPicPr preferRelativeResize="0"/>
          <p:nvPr/>
        </p:nvPicPr>
        <p:blipFill>
          <a:blip r:embed="rId4">
            <a:alphaModFix/>
          </a:blip>
          <a:stretch>
            <a:fillRect/>
          </a:stretch>
        </p:blipFill>
        <p:spPr>
          <a:xfrm>
            <a:off x="5730475" y="410000"/>
            <a:ext cx="2276600" cy="1744900"/>
          </a:xfrm>
          <a:prstGeom prst="rect">
            <a:avLst/>
          </a:prstGeom>
          <a:noFill/>
          <a:ln>
            <a:noFill/>
          </a:ln>
        </p:spPr>
      </p:pic>
      <p:pic>
        <p:nvPicPr>
          <p:cNvPr id="366" name="Google Shape;366;p48"/>
          <p:cNvPicPr preferRelativeResize="0"/>
          <p:nvPr/>
        </p:nvPicPr>
        <p:blipFill>
          <a:blip r:embed="rId5">
            <a:alphaModFix/>
          </a:blip>
          <a:stretch>
            <a:fillRect/>
          </a:stretch>
        </p:blipFill>
        <p:spPr>
          <a:xfrm>
            <a:off x="3509025" y="2314800"/>
            <a:ext cx="4771254" cy="2788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ARIMA MODEL RESULTS</a:t>
            </a:r>
            <a:endParaRPr b="1"/>
          </a:p>
        </p:txBody>
      </p:sp>
      <p:sp>
        <p:nvSpPr>
          <p:cNvPr id="372" name="Google Shape;372;p49"/>
          <p:cNvSpPr txBox="1"/>
          <p:nvPr/>
        </p:nvSpPr>
        <p:spPr>
          <a:xfrm>
            <a:off x="311700" y="1215850"/>
            <a:ext cx="3938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The stat</a:t>
            </a:r>
            <a:r>
              <a:rPr lang="en">
                <a:solidFill>
                  <a:schemeClr val="dk2"/>
                </a:solidFill>
                <a:latin typeface="Times New Roman"/>
                <a:ea typeface="Times New Roman"/>
                <a:cs typeface="Times New Roman"/>
                <a:sym typeface="Times New Roman"/>
              </a:rPr>
              <a:t>es have been encoded , Here 32 Represents state of Tamil Nadu</a:t>
            </a:r>
            <a:endParaRPr>
              <a:solidFill>
                <a:schemeClr val="dk2"/>
              </a:solidFill>
              <a:latin typeface="Times New Roman"/>
              <a:ea typeface="Times New Roman"/>
              <a:cs typeface="Times New Roman"/>
              <a:sym typeface="Times New Roman"/>
            </a:endParaRPr>
          </a:p>
        </p:txBody>
      </p:sp>
      <p:pic>
        <p:nvPicPr>
          <p:cNvPr id="373" name="Google Shape;373;p49"/>
          <p:cNvPicPr preferRelativeResize="0"/>
          <p:nvPr/>
        </p:nvPicPr>
        <p:blipFill>
          <a:blip r:embed="rId3">
            <a:alphaModFix/>
          </a:blip>
          <a:stretch>
            <a:fillRect/>
          </a:stretch>
        </p:blipFill>
        <p:spPr>
          <a:xfrm>
            <a:off x="5713298" y="112050"/>
            <a:ext cx="2309375" cy="2003175"/>
          </a:xfrm>
          <a:prstGeom prst="rect">
            <a:avLst/>
          </a:prstGeom>
          <a:noFill/>
          <a:ln>
            <a:noFill/>
          </a:ln>
        </p:spPr>
      </p:pic>
      <p:pic>
        <p:nvPicPr>
          <p:cNvPr id="374" name="Google Shape;374;p49"/>
          <p:cNvPicPr preferRelativeResize="0"/>
          <p:nvPr/>
        </p:nvPicPr>
        <p:blipFill>
          <a:blip r:embed="rId4">
            <a:alphaModFix/>
          </a:blip>
          <a:stretch>
            <a:fillRect/>
          </a:stretch>
        </p:blipFill>
        <p:spPr>
          <a:xfrm>
            <a:off x="4249800" y="2195600"/>
            <a:ext cx="4445494" cy="2723476"/>
          </a:xfrm>
          <a:prstGeom prst="rect">
            <a:avLst/>
          </a:prstGeom>
          <a:noFill/>
          <a:ln>
            <a:noFill/>
          </a:ln>
        </p:spPr>
      </p:pic>
      <p:pic>
        <p:nvPicPr>
          <p:cNvPr id="375" name="Google Shape;375;p49"/>
          <p:cNvPicPr preferRelativeResize="0"/>
          <p:nvPr/>
        </p:nvPicPr>
        <p:blipFill>
          <a:blip r:embed="rId5">
            <a:alphaModFix/>
          </a:blip>
          <a:stretch>
            <a:fillRect/>
          </a:stretch>
        </p:blipFill>
        <p:spPr>
          <a:xfrm>
            <a:off x="464550" y="2291650"/>
            <a:ext cx="2648550" cy="1602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VAR </a:t>
            </a:r>
            <a:r>
              <a:rPr b="1" lang="en"/>
              <a:t>MODEL</a:t>
            </a:r>
            <a:endParaRPr b="1"/>
          </a:p>
        </p:txBody>
      </p:sp>
      <p:sp>
        <p:nvSpPr>
          <p:cNvPr id="381" name="Google Shape;381;p50"/>
          <p:cNvSpPr txBox="1"/>
          <p:nvPr/>
        </p:nvSpPr>
        <p:spPr>
          <a:xfrm>
            <a:off x="349800" y="1105975"/>
            <a:ext cx="8444400" cy="399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500">
                <a:latin typeface="Times New Roman"/>
                <a:ea typeface="Times New Roman"/>
                <a:cs typeface="Times New Roman"/>
                <a:sym typeface="Times New Roman"/>
              </a:rPr>
              <a:t>Overview of VAR Model</a:t>
            </a:r>
            <a:endParaRPr b="1" sz="1500">
              <a:latin typeface="Times New Roman"/>
              <a:ea typeface="Times New Roman"/>
              <a:cs typeface="Times New Roman"/>
              <a:sym typeface="Times New Roman"/>
            </a:endParaRPr>
          </a:p>
          <a:p>
            <a:pPr indent="-323850" lvl="0" marL="457200" rtl="0" algn="l">
              <a:lnSpc>
                <a:spcPct val="115000"/>
              </a:lnSpc>
              <a:spcBef>
                <a:spcPts val="1200"/>
              </a:spcBef>
              <a:spcAft>
                <a:spcPts val="0"/>
              </a:spcAft>
              <a:buSzPts val="1500"/>
              <a:buChar char="●"/>
            </a:pPr>
            <a:r>
              <a:rPr b="1" lang="en" sz="1500">
                <a:latin typeface="Times New Roman"/>
                <a:ea typeface="Times New Roman"/>
                <a:cs typeface="Times New Roman"/>
                <a:sym typeface="Times New Roman"/>
              </a:rPr>
              <a:t>VAR (Vector Auto-Regression)</a:t>
            </a:r>
            <a:r>
              <a:rPr lang="en" sz="1500">
                <a:latin typeface="Times New Roman"/>
                <a:ea typeface="Times New Roman"/>
                <a:cs typeface="Times New Roman"/>
                <a:sym typeface="Times New Roman"/>
              </a:rPr>
              <a:t> is a statistical model designed for forecasting interdependent time series.</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It considers multiple variables simultaneously, capturing relationships and dependencies between them.</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Suitable for scenarios where different types of crimes may influence one another, e.g., socio-economic or situational correlations.</a:t>
            </a:r>
            <a:endParaRPr sz="15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500">
                <a:latin typeface="Times New Roman"/>
                <a:ea typeface="Times New Roman"/>
                <a:cs typeface="Times New Roman"/>
                <a:sym typeface="Times New Roman"/>
              </a:rPr>
              <a:t>Objective</a:t>
            </a:r>
            <a:endParaRPr b="1" sz="1500">
              <a:latin typeface="Times New Roman"/>
              <a:ea typeface="Times New Roman"/>
              <a:cs typeface="Times New Roman"/>
              <a:sym typeface="Times New Roman"/>
            </a:endParaRPr>
          </a:p>
          <a:p>
            <a:pPr indent="-323850" lvl="0" marL="457200" rtl="0" algn="l">
              <a:lnSpc>
                <a:spcPct val="115000"/>
              </a:lnSpc>
              <a:spcBef>
                <a:spcPts val="1200"/>
              </a:spcBef>
              <a:spcAft>
                <a:spcPts val="0"/>
              </a:spcAft>
              <a:buSzPts val="1500"/>
              <a:buFont typeface="Times New Roman"/>
              <a:buChar char="●"/>
            </a:pPr>
            <a:r>
              <a:rPr lang="en" sz="1500">
                <a:latin typeface="Times New Roman"/>
                <a:ea typeface="Times New Roman"/>
                <a:cs typeface="Times New Roman"/>
                <a:sym typeface="Times New Roman"/>
              </a:rPr>
              <a:t>Predict multiple crime categories (e.g., murder, theft, riots) simultaneously for a selected state in India.</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Provide a detailed forecast to understand trends in various types of crimes from 2014 to 2023.</a:t>
            </a:r>
            <a:endParaRPr sz="1500">
              <a:latin typeface="Times New Roman"/>
              <a:ea typeface="Times New Roman"/>
              <a:cs typeface="Times New Roman"/>
              <a:sym typeface="Times New Roman"/>
            </a:endParaRPr>
          </a:p>
          <a:p>
            <a:pPr indent="0" lvl="0" marL="0" rtl="0" algn="l">
              <a:spcBef>
                <a:spcPts val="1200"/>
              </a:spcBef>
              <a:spcAft>
                <a:spcPts val="0"/>
              </a:spcAft>
              <a:buNone/>
            </a:pPr>
            <a:r>
              <a:t/>
            </a:r>
            <a:endParaRPr b="1" sz="180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VAR MODEL</a:t>
            </a:r>
            <a:endParaRPr b="1"/>
          </a:p>
        </p:txBody>
      </p:sp>
      <p:sp>
        <p:nvSpPr>
          <p:cNvPr id="387" name="Google Shape;387;p51"/>
          <p:cNvSpPr txBox="1"/>
          <p:nvPr/>
        </p:nvSpPr>
        <p:spPr>
          <a:xfrm>
            <a:off x="349800" y="1105975"/>
            <a:ext cx="8444400" cy="408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Data and Model Details</a:t>
            </a:r>
            <a:endParaRPr b="1">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AutoNum type="arabicPeriod"/>
            </a:pPr>
            <a:r>
              <a:rPr b="1" lang="en">
                <a:latin typeface="Times New Roman"/>
                <a:ea typeface="Times New Roman"/>
                <a:cs typeface="Times New Roman"/>
                <a:sym typeface="Times New Roman"/>
              </a:rPr>
              <a:t>Dataset</a:t>
            </a:r>
            <a:r>
              <a:rPr lang="en">
                <a:latin typeface="Times New Roman"/>
                <a:ea typeface="Times New Roman"/>
                <a:cs typeface="Times New Roman"/>
                <a:sym typeface="Times New Roman"/>
              </a:rPr>
              <a:t>: Aggregated crime data for the chosen state from 2001 to 2013.</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AutoNum type="arabicPeriod"/>
            </a:pPr>
            <a:r>
              <a:rPr b="1" lang="en">
                <a:latin typeface="Times New Roman"/>
                <a:ea typeface="Times New Roman"/>
                <a:cs typeface="Times New Roman"/>
                <a:sym typeface="Times New Roman"/>
              </a:rPr>
              <a:t>Training Data</a:t>
            </a:r>
            <a:r>
              <a:rPr lang="en">
                <a:latin typeface="Times New Roman"/>
                <a:ea typeface="Times New Roman"/>
                <a:cs typeface="Times New Roman"/>
                <a:sym typeface="Times New Roman"/>
              </a:rPr>
              <a:t>: Used 13 years of historical data (2001-2013) for building the VAR model.</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AutoNum type="arabicPeriod"/>
            </a:pPr>
            <a:r>
              <a:rPr b="1" lang="en">
                <a:latin typeface="Times New Roman"/>
                <a:ea typeface="Times New Roman"/>
                <a:cs typeface="Times New Roman"/>
                <a:sym typeface="Times New Roman"/>
              </a:rPr>
              <a:t>Forecast Period</a:t>
            </a:r>
            <a:r>
              <a:rPr lang="en">
                <a:latin typeface="Times New Roman"/>
                <a:ea typeface="Times New Roman"/>
                <a:cs typeface="Times New Roman"/>
                <a:sym typeface="Times New Roman"/>
              </a:rPr>
              <a:t>: Predicted crime counts for 10 years (2014-2023).</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AutoNum type="arabicPeriod"/>
            </a:pPr>
            <a:r>
              <a:rPr b="1" lang="en">
                <a:latin typeface="Times New Roman"/>
                <a:ea typeface="Times New Roman"/>
                <a:cs typeface="Times New Roman"/>
                <a:sym typeface="Times New Roman"/>
              </a:rPr>
              <a:t>Model Configuration</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Max Lags = 1 (adjusted based on data suitability).</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Visualization</a:t>
            </a:r>
            <a:endParaRPr b="1">
              <a:latin typeface="Times New Roman"/>
              <a:ea typeface="Times New Roman"/>
              <a:cs typeface="Times New Roman"/>
              <a:sym typeface="Times New Roman"/>
            </a:endParaRPr>
          </a:p>
          <a:p>
            <a:pPr indent="-317500" lvl="0" marL="457200" rtl="0" algn="l">
              <a:lnSpc>
                <a:spcPct val="115000"/>
              </a:lnSpc>
              <a:spcBef>
                <a:spcPts val="1200"/>
              </a:spcBef>
              <a:spcAft>
                <a:spcPts val="0"/>
              </a:spcAft>
              <a:buSzPts val="1400"/>
              <a:buFont typeface="Times New Roman"/>
              <a:buChar char="●"/>
            </a:pPr>
            <a:r>
              <a:rPr lang="en">
                <a:latin typeface="Times New Roman"/>
                <a:ea typeface="Times New Roman"/>
                <a:cs typeface="Times New Roman"/>
                <a:sym typeface="Times New Roman"/>
              </a:rPr>
              <a:t>Combined plot of actual (2001-2013) and forecasted data (2014-2023) for all crime categories.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Highlights:</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Clear demarcation of prediction start year (2014).</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Variability and correlations between crime categories are evident.</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b="1" sz="18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descr="Background pointer shape in timeline graphic" id="106" name="Google Shape;106;p16"/>
          <p:cNvSpPr/>
          <p:nvPr/>
        </p:nvSpPr>
        <p:spPr>
          <a:xfrm>
            <a:off x="56634" y="2289340"/>
            <a:ext cx="1660200" cy="56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7" name="Google Shape;107;p16"/>
          <p:cNvSpPr txBox="1"/>
          <p:nvPr>
            <p:ph idx="4294967295" type="body"/>
          </p:nvPr>
        </p:nvSpPr>
        <p:spPr>
          <a:xfrm>
            <a:off x="56625" y="2393693"/>
            <a:ext cx="1290600" cy="357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lt1"/>
                </a:solidFill>
              </a:rPr>
              <a:t>EDA and Data Cleaning</a:t>
            </a:r>
            <a:endParaRPr sz="1300">
              <a:solidFill>
                <a:schemeClr val="lt1"/>
              </a:solidFill>
            </a:endParaRPr>
          </a:p>
        </p:txBody>
      </p:sp>
      <p:grpSp>
        <p:nvGrpSpPr>
          <p:cNvPr id="108" name="Google Shape;108;p16"/>
          <p:cNvGrpSpPr/>
          <p:nvPr/>
        </p:nvGrpSpPr>
        <p:grpSpPr>
          <a:xfrm>
            <a:off x="613781" y="1842560"/>
            <a:ext cx="176365" cy="450348"/>
            <a:chOff x="777447" y="1610215"/>
            <a:chExt cx="198900" cy="593656"/>
          </a:xfrm>
        </p:grpSpPr>
        <p:cxnSp>
          <p:nvCxnSpPr>
            <p:cNvPr id="109" name="Google Shape;109;p16"/>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10" name="Google Shape;110;p16"/>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6"/>
          <p:cNvSpPr txBox="1"/>
          <p:nvPr>
            <p:ph idx="4294967295" type="body"/>
          </p:nvPr>
        </p:nvSpPr>
        <p:spPr>
          <a:xfrm>
            <a:off x="325450" y="145142"/>
            <a:ext cx="2242800" cy="906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Understand the dataset’s structure, variables, and types.</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Analyze distributions, relationships, and patterns using visualizations and summary statistics.</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Detect missing, inconsistent, or anomalous data.</a:t>
            </a:r>
            <a:endParaRPr sz="1000">
              <a:latin typeface="Times New Roman"/>
              <a:ea typeface="Times New Roman"/>
              <a:cs typeface="Times New Roman"/>
              <a:sym typeface="Times New Roman"/>
            </a:endParaRPr>
          </a:p>
        </p:txBody>
      </p:sp>
      <p:sp>
        <p:nvSpPr>
          <p:cNvPr descr="Background pointer shape in timeline graphic" id="112" name="Google Shape;112;p16"/>
          <p:cNvSpPr/>
          <p:nvPr/>
        </p:nvSpPr>
        <p:spPr>
          <a:xfrm>
            <a:off x="1365499" y="2289340"/>
            <a:ext cx="1818900" cy="56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3" name="Google Shape;113;p16"/>
          <p:cNvSpPr txBox="1"/>
          <p:nvPr>
            <p:ph idx="4294967295" type="body"/>
          </p:nvPr>
        </p:nvSpPr>
        <p:spPr>
          <a:xfrm>
            <a:off x="1639721" y="2393693"/>
            <a:ext cx="1166700" cy="357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1"/>
                </a:solidFill>
              </a:rPr>
              <a:t>Inferential Statistics</a:t>
            </a:r>
            <a:endParaRPr sz="1400">
              <a:solidFill>
                <a:schemeClr val="lt1"/>
              </a:solidFill>
            </a:endParaRPr>
          </a:p>
        </p:txBody>
      </p:sp>
      <p:grpSp>
        <p:nvGrpSpPr>
          <p:cNvPr id="114" name="Google Shape;114;p16"/>
          <p:cNvGrpSpPr/>
          <p:nvPr/>
        </p:nvGrpSpPr>
        <p:grpSpPr>
          <a:xfrm>
            <a:off x="2134791" y="2850544"/>
            <a:ext cx="176365" cy="450347"/>
            <a:chOff x="2223534" y="2938958"/>
            <a:chExt cx="198900" cy="593656"/>
          </a:xfrm>
        </p:grpSpPr>
        <p:cxnSp>
          <p:nvCxnSpPr>
            <p:cNvPr id="115" name="Google Shape;115;p16"/>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16" name="Google Shape;116;p16"/>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txBox="1"/>
          <p:nvPr>
            <p:ph idx="4294967295" type="body"/>
          </p:nvPr>
        </p:nvSpPr>
        <p:spPr>
          <a:xfrm>
            <a:off x="1153562" y="3400750"/>
            <a:ext cx="2242800" cy="906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Perform hypothesis testing to validate assumptions.</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Analyze relationships between variables using correlation and regression techniques.</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Evaluate statistical significance of key findings.</a:t>
            </a:r>
            <a:endParaRPr sz="1000">
              <a:latin typeface="Times New Roman"/>
              <a:ea typeface="Times New Roman"/>
              <a:cs typeface="Times New Roman"/>
              <a:sym typeface="Times New Roman"/>
            </a:endParaRPr>
          </a:p>
          <a:p>
            <a:pPr indent="0" lvl="0" marL="457200" rtl="0" algn="l">
              <a:spcBef>
                <a:spcPts val="1600"/>
              </a:spcBef>
              <a:spcAft>
                <a:spcPts val="1600"/>
              </a:spcAft>
              <a:buNone/>
            </a:pPr>
            <a:r>
              <a:t/>
            </a:r>
            <a:endParaRPr sz="1000">
              <a:latin typeface="Times New Roman"/>
              <a:ea typeface="Times New Roman"/>
              <a:cs typeface="Times New Roman"/>
              <a:sym typeface="Times New Roman"/>
            </a:endParaRPr>
          </a:p>
        </p:txBody>
      </p:sp>
      <p:sp>
        <p:nvSpPr>
          <p:cNvPr descr="Background pointer shape in timeline graphic" id="118" name="Google Shape;118;p16"/>
          <p:cNvSpPr/>
          <p:nvPr/>
        </p:nvSpPr>
        <p:spPr>
          <a:xfrm>
            <a:off x="2832905" y="2289340"/>
            <a:ext cx="1818900" cy="56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 name="Google Shape;119;p16"/>
          <p:cNvSpPr txBox="1"/>
          <p:nvPr>
            <p:ph idx="4294967295" type="body"/>
          </p:nvPr>
        </p:nvSpPr>
        <p:spPr>
          <a:xfrm>
            <a:off x="3095172" y="2393693"/>
            <a:ext cx="1166700" cy="357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Geospatial Analysis</a:t>
            </a:r>
            <a:endParaRPr sz="1600">
              <a:solidFill>
                <a:schemeClr val="lt1"/>
              </a:solidFill>
            </a:endParaRPr>
          </a:p>
        </p:txBody>
      </p:sp>
      <p:grpSp>
        <p:nvGrpSpPr>
          <p:cNvPr id="120" name="Google Shape;120;p16"/>
          <p:cNvGrpSpPr/>
          <p:nvPr/>
        </p:nvGrpSpPr>
        <p:grpSpPr>
          <a:xfrm>
            <a:off x="3584468" y="1842560"/>
            <a:ext cx="176365" cy="450348"/>
            <a:chOff x="3918084" y="1610215"/>
            <a:chExt cx="198900" cy="593656"/>
          </a:xfrm>
        </p:grpSpPr>
        <p:cxnSp>
          <p:nvCxnSpPr>
            <p:cNvPr id="121" name="Google Shape;121;p16"/>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22" name="Google Shape;122;p16"/>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6"/>
          <p:cNvSpPr txBox="1"/>
          <p:nvPr>
            <p:ph idx="4294967295" type="body"/>
          </p:nvPr>
        </p:nvSpPr>
        <p:spPr>
          <a:xfrm>
            <a:off x="3240419" y="145142"/>
            <a:ext cx="2242800" cy="906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Use geospatial data to explore patterns and trends across locations.</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Visualize data on maps (e.g., heatmaps, choropleth maps).</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Perform geospatial clustering or proximity analysis.</a:t>
            </a:r>
            <a:endParaRPr sz="1000">
              <a:latin typeface="Times New Roman"/>
              <a:ea typeface="Times New Roman"/>
              <a:cs typeface="Times New Roman"/>
              <a:sym typeface="Times New Roman"/>
            </a:endParaRPr>
          </a:p>
          <a:p>
            <a:pPr indent="0" lvl="0" marL="0" rtl="0" algn="l">
              <a:spcBef>
                <a:spcPts val="1600"/>
              </a:spcBef>
              <a:spcAft>
                <a:spcPts val="1600"/>
              </a:spcAft>
              <a:buNone/>
            </a:pPr>
            <a:r>
              <a:t/>
            </a:r>
            <a:endParaRPr sz="1000">
              <a:latin typeface="Times New Roman"/>
              <a:ea typeface="Times New Roman"/>
              <a:cs typeface="Times New Roman"/>
              <a:sym typeface="Times New Roman"/>
            </a:endParaRPr>
          </a:p>
        </p:txBody>
      </p:sp>
      <p:sp>
        <p:nvSpPr>
          <p:cNvPr descr="Background pointer shape in timeline graphic" id="124" name="Google Shape;124;p16"/>
          <p:cNvSpPr/>
          <p:nvPr/>
        </p:nvSpPr>
        <p:spPr>
          <a:xfrm>
            <a:off x="4300310" y="2289340"/>
            <a:ext cx="1818900" cy="56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 name="Google Shape;125;p16"/>
          <p:cNvSpPr txBox="1"/>
          <p:nvPr>
            <p:ph idx="4294967295" type="body"/>
          </p:nvPr>
        </p:nvSpPr>
        <p:spPr>
          <a:xfrm>
            <a:off x="4557279" y="2393693"/>
            <a:ext cx="1166700" cy="357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Machine Learning</a:t>
            </a:r>
            <a:endParaRPr sz="1600">
              <a:solidFill>
                <a:schemeClr val="lt1"/>
              </a:solidFill>
            </a:endParaRPr>
          </a:p>
        </p:txBody>
      </p:sp>
      <p:grpSp>
        <p:nvGrpSpPr>
          <p:cNvPr id="126" name="Google Shape;126;p16"/>
          <p:cNvGrpSpPr/>
          <p:nvPr/>
        </p:nvGrpSpPr>
        <p:grpSpPr>
          <a:xfrm>
            <a:off x="5050652" y="2850544"/>
            <a:ext cx="176365" cy="450347"/>
            <a:chOff x="5958946" y="2938958"/>
            <a:chExt cx="198900" cy="593656"/>
          </a:xfrm>
        </p:grpSpPr>
        <p:cxnSp>
          <p:nvCxnSpPr>
            <p:cNvPr id="127" name="Google Shape;127;p16"/>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28" name="Google Shape;128;p16"/>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6"/>
          <p:cNvSpPr txBox="1"/>
          <p:nvPr>
            <p:ph idx="4294967295" type="body"/>
          </p:nvPr>
        </p:nvSpPr>
        <p:spPr>
          <a:xfrm>
            <a:off x="3961099" y="3446425"/>
            <a:ext cx="3205500" cy="906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Choose appropriate ML algorithms (e.g., classification, regression, clustering).</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Split data into training, validation, and test sets.</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Train and optimize models using techniques like grid search or cross-validation.</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Compare model performance using relevant metrics (e.g., accuracy, RMSE, F1-score).</a:t>
            </a:r>
            <a:endParaRPr sz="1000">
              <a:latin typeface="Times New Roman"/>
              <a:ea typeface="Times New Roman"/>
              <a:cs typeface="Times New Roman"/>
              <a:sym typeface="Times New Roman"/>
            </a:endParaRPr>
          </a:p>
          <a:p>
            <a:pPr indent="0" lvl="0" marL="457200" rtl="0" algn="l">
              <a:spcBef>
                <a:spcPts val="1600"/>
              </a:spcBef>
              <a:spcAft>
                <a:spcPts val="1600"/>
              </a:spcAft>
              <a:buNone/>
            </a:pPr>
            <a:r>
              <a:t/>
            </a:r>
            <a:endParaRPr sz="1000">
              <a:latin typeface="Times New Roman"/>
              <a:ea typeface="Times New Roman"/>
              <a:cs typeface="Times New Roman"/>
              <a:sym typeface="Times New Roman"/>
            </a:endParaRPr>
          </a:p>
        </p:txBody>
      </p:sp>
      <p:sp>
        <p:nvSpPr>
          <p:cNvPr descr="Background pointer shape in timeline graphic" id="130" name="Google Shape;130;p16"/>
          <p:cNvSpPr/>
          <p:nvPr/>
        </p:nvSpPr>
        <p:spPr>
          <a:xfrm>
            <a:off x="5767716" y="2289340"/>
            <a:ext cx="1818900" cy="56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16"/>
          <p:cNvSpPr txBox="1"/>
          <p:nvPr>
            <p:ph idx="4294967295" type="body"/>
          </p:nvPr>
        </p:nvSpPr>
        <p:spPr>
          <a:xfrm>
            <a:off x="6060057" y="2393693"/>
            <a:ext cx="1166700" cy="357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lt1"/>
                </a:solidFill>
              </a:rPr>
              <a:t>Predictions and Forecasting</a:t>
            </a:r>
            <a:endParaRPr sz="1200">
              <a:solidFill>
                <a:schemeClr val="lt1"/>
              </a:solidFill>
            </a:endParaRPr>
          </a:p>
        </p:txBody>
      </p:sp>
      <p:grpSp>
        <p:nvGrpSpPr>
          <p:cNvPr id="132" name="Google Shape;132;p16"/>
          <p:cNvGrpSpPr/>
          <p:nvPr/>
        </p:nvGrpSpPr>
        <p:grpSpPr>
          <a:xfrm>
            <a:off x="6555122" y="1842560"/>
            <a:ext cx="176365" cy="450348"/>
            <a:chOff x="3918084" y="1610215"/>
            <a:chExt cx="198900" cy="593656"/>
          </a:xfrm>
        </p:grpSpPr>
        <p:cxnSp>
          <p:nvCxnSpPr>
            <p:cNvPr id="133" name="Google Shape;133;p16"/>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34" name="Google Shape;134;p16"/>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6"/>
          <p:cNvSpPr txBox="1"/>
          <p:nvPr>
            <p:ph idx="4294967295" type="body"/>
          </p:nvPr>
        </p:nvSpPr>
        <p:spPr>
          <a:xfrm>
            <a:off x="6155404" y="-8"/>
            <a:ext cx="2242800" cy="9063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rgbClr val="000000"/>
              </a:buClr>
              <a:buSzPts val="1000"/>
              <a:buFont typeface="Times New Roman"/>
              <a:buChar char="●"/>
            </a:pPr>
            <a:r>
              <a:rPr lang="en" sz="1000">
                <a:latin typeface="Times New Roman"/>
                <a:ea typeface="Times New Roman"/>
                <a:cs typeface="Times New Roman"/>
                <a:sym typeface="Times New Roman"/>
              </a:rPr>
              <a:t>Use the trained model to make predictions on new or unseen data.</a:t>
            </a:r>
            <a:endParaRPr sz="1000">
              <a:latin typeface="Times New Roman"/>
              <a:ea typeface="Times New Roman"/>
              <a:cs typeface="Times New Roman"/>
              <a:sym typeface="Times New Roman"/>
            </a:endParaRPr>
          </a:p>
          <a:p>
            <a:pPr indent="-292100" lvl="0" marL="457200" rtl="0" algn="l">
              <a:spcBef>
                <a:spcPts val="0"/>
              </a:spcBef>
              <a:spcAft>
                <a:spcPts val="0"/>
              </a:spcAft>
              <a:buClr>
                <a:srgbClr val="000000"/>
              </a:buClr>
              <a:buSzPts val="1000"/>
              <a:buFont typeface="Times New Roman"/>
              <a:buChar char="●"/>
            </a:pPr>
            <a:r>
              <a:rPr lang="en" sz="1000">
                <a:latin typeface="Times New Roman"/>
                <a:ea typeface="Times New Roman"/>
                <a:cs typeface="Times New Roman"/>
                <a:sym typeface="Times New Roman"/>
              </a:rPr>
              <a:t>Validate predictions with real-world observations if possible.</a:t>
            </a:r>
            <a:endParaRPr sz="1000">
              <a:latin typeface="Times New Roman"/>
              <a:ea typeface="Times New Roman"/>
              <a:cs typeface="Times New Roman"/>
              <a:sym typeface="Times New Roman"/>
            </a:endParaRPr>
          </a:p>
          <a:p>
            <a:pPr indent="-292100" lvl="0" marL="457200" rtl="0" algn="l">
              <a:spcBef>
                <a:spcPts val="0"/>
              </a:spcBef>
              <a:spcAft>
                <a:spcPts val="0"/>
              </a:spcAft>
              <a:buClr>
                <a:srgbClr val="000000"/>
              </a:buClr>
              <a:buSzPts val="1000"/>
              <a:buFont typeface="Times New Roman"/>
              <a:buChar char="●"/>
            </a:pPr>
            <a:r>
              <a:rPr lang="en" sz="1000">
                <a:latin typeface="Times New Roman"/>
                <a:ea typeface="Times New Roman"/>
                <a:cs typeface="Times New Roman"/>
                <a:sym typeface="Times New Roman"/>
              </a:rPr>
              <a:t>Generate actionable insights from predictive results.</a:t>
            </a:r>
            <a:endParaRPr sz="1000">
              <a:latin typeface="Times New Roman"/>
              <a:ea typeface="Times New Roman"/>
              <a:cs typeface="Times New Roman"/>
              <a:sym typeface="Times New Roman"/>
            </a:endParaRPr>
          </a:p>
          <a:p>
            <a:pPr indent="0" lvl="0" marL="0" rtl="0" algn="l">
              <a:spcBef>
                <a:spcPts val="1200"/>
              </a:spcBef>
              <a:spcAft>
                <a:spcPts val="1600"/>
              </a:spcAft>
              <a:buNone/>
            </a:pPr>
            <a:r>
              <a:t/>
            </a:r>
            <a:endParaRPr sz="1000">
              <a:latin typeface="Times New Roman"/>
              <a:ea typeface="Times New Roman"/>
              <a:cs typeface="Times New Roman"/>
              <a:sym typeface="Times New Roman"/>
            </a:endParaRPr>
          </a:p>
        </p:txBody>
      </p:sp>
      <p:sp>
        <p:nvSpPr>
          <p:cNvPr descr="Background pointer shape in timeline graphic" id="136" name="Google Shape;136;p16"/>
          <p:cNvSpPr/>
          <p:nvPr/>
        </p:nvSpPr>
        <p:spPr>
          <a:xfrm>
            <a:off x="7279128" y="2288990"/>
            <a:ext cx="1818900" cy="56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 name="Google Shape;137;p16"/>
          <p:cNvSpPr txBox="1"/>
          <p:nvPr>
            <p:ph idx="4294967295" type="body"/>
          </p:nvPr>
        </p:nvSpPr>
        <p:spPr>
          <a:xfrm>
            <a:off x="7630382" y="2393693"/>
            <a:ext cx="1166700" cy="357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lt1"/>
                </a:solidFill>
              </a:rPr>
              <a:t>Evaluation and Interpretation</a:t>
            </a:r>
            <a:endParaRPr sz="1200">
              <a:solidFill>
                <a:schemeClr val="lt1"/>
              </a:solidFill>
            </a:endParaRPr>
          </a:p>
        </p:txBody>
      </p:sp>
      <p:grpSp>
        <p:nvGrpSpPr>
          <p:cNvPr id="138" name="Google Shape;138;p16"/>
          <p:cNvGrpSpPr/>
          <p:nvPr/>
        </p:nvGrpSpPr>
        <p:grpSpPr>
          <a:xfrm>
            <a:off x="8127327" y="2850544"/>
            <a:ext cx="176365" cy="450347"/>
            <a:chOff x="5958946" y="2938958"/>
            <a:chExt cx="198900" cy="593656"/>
          </a:xfrm>
        </p:grpSpPr>
        <p:cxnSp>
          <p:nvCxnSpPr>
            <p:cNvPr id="139" name="Google Shape;139;p16"/>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40" name="Google Shape;140;p16"/>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6"/>
          <p:cNvSpPr txBox="1"/>
          <p:nvPr>
            <p:ph idx="4294967295" type="body"/>
          </p:nvPr>
        </p:nvSpPr>
        <p:spPr>
          <a:xfrm>
            <a:off x="7094116" y="3400742"/>
            <a:ext cx="2242800" cy="906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Assess model accuracy and reliability.</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Interpret model outputs and ensure alignment with domain knowledge.</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Identify limitations and areas of potential improvement.</a:t>
            </a:r>
            <a:endParaRPr sz="100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VAR </a:t>
            </a:r>
            <a:r>
              <a:rPr b="1" lang="en"/>
              <a:t>MODEL RESULTS</a:t>
            </a:r>
            <a:endParaRPr b="1"/>
          </a:p>
        </p:txBody>
      </p:sp>
      <p:sp>
        <p:nvSpPr>
          <p:cNvPr id="393" name="Google Shape;393;p52"/>
          <p:cNvSpPr txBox="1"/>
          <p:nvPr/>
        </p:nvSpPr>
        <p:spPr>
          <a:xfrm>
            <a:off x="311700" y="1215850"/>
            <a:ext cx="3938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State Chosen : Madhya Pradesh</a:t>
            </a:r>
            <a:endParaRPr>
              <a:solidFill>
                <a:schemeClr val="dk2"/>
              </a:solidFill>
              <a:latin typeface="Times New Roman"/>
              <a:ea typeface="Times New Roman"/>
              <a:cs typeface="Times New Roman"/>
              <a:sym typeface="Times New Roman"/>
            </a:endParaRPr>
          </a:p>
        </p:txBody>
      </p:sp>
      <p:pic>
        <p:nvPicPr>
          <p:cNvPr id="394" name="Google Shape;394;p52"/>
          <p:cNvPicPr preferRelativeResize="0"/>
          <p:nvPr/>
        </p:nvPicPr>
        <p:blipFill>
          <a:blip r:embed="rId3">
            <a:alphaModFix/>
          </a:blip>
          <a:stretch>
            <a:fillRect/>
          </a:stretch>
        </p:blipFill>
        <p:spPr>
          <a:xfrm>
            <a:off x="3793617" y="1726325"/>
            <a:ext cx="4820082" cy="3222649"/>
          </a:xfrm>
          <a:prstGeom prst="rect">
            <a:avLst/>
          </a:prstGeom>
          <a:noFill/>
          <a:ln>
            <a:noFill/>
          </a:ln>
        </p:spPr>
      </p:pic>
      <p:pic>
        <p:nvPicPr>
          <p:cNvPr id="395" name="Google Shape;395;p52"/>
          <p:cNvPicPr preferRelativeResize="0"/>
          <p:nvPr/>
        </p:nvPicPr>
        <p:blipFill>
          <a:blip r:embed="rId4">
            <a:alphaModFix/>
          </a:blip>
          <a:stretch>
            <a:fillRect/>
          </a:stretch>
        </p:blipFill>
        <p:spPr>
          <a:xfrm>
            <a:off x="397975" y="1726325"/>
            <a:ext cx="2774137" cy="3222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VAR MODEL RESULTS</a:t>
            </a:r>
            <a:endParaRPr b="1"/>
          </a:p>
        </p:txBody>
      </p:sp>
      <p:sp>
        <p:nvSpPr>
          <p:cNvPr id="401" name="Google Shape;401;p53"/>
          <p:cNvSpPr txBox="1"/>
          <p:nvPr/>
        </p:nvSpPr>
        <p:spPr>
          <a:xfrm>
            <a:off x="311700" y="1215850"/>
            <a:ext cx="3938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State Chosen : Tamil Nadu</a:t>
            </a:r>
            <a:endParaRPr>
              <a:solidFill>
                <a:schemeClr val="dk2"/>
              </a:solidFill>
              <a:latin typeface="Times New Roman"/>
              <a:ea typeface="Times New Roman"/>
              <a:cs typeface="Times New Roman"/>
              <a:sym typeface="Times New Roman"/>
            </a:endParaRPr>
          </a:p>
        </p:txBody>
      </p:sp>
      <p:pic>
        <p:nvPicPr>
          <p:cNvPr id="402" name="Google Shape;402;p53"/>
          <p:cNvPicPr preferRelativeResize="0"/>
          <p:nvPr/>
        </p:nvPicPr>
        <p:blipFill>
          <a:blip r:embed="rId3">
            <a:alphaModFix/>
          </a:blip>
          <a:stretch>
            <a:fillRect/>
          </a:stretch>
        </p:blipFill>
        <p:spPr>
          <a:xfrm>
            <a:off x="3924107" y="1726300"/>
            <a:ext cx="4805706" cy="3222650"/>
          </a:xfrm>
          <a:prstGeom prst="rect">
            <a:avLst/>
          </a:prstGeom>
          <a:noFill/>
          <a:ln>
            <a:noFill/>
          </a:ln>
        </p:spPr>
      </p:pic>
      <p:pic>
        <p:nvPicPr>
          <p:cNvPr id="403" name="Google Shape;403;p53"/>
          <p:cNvPicPr preferRelativeResize="0"/>
          <p:nvPr/>
        </p:nvPicPr>
        <p:blipFill>
          <a:blip r:embed="rId4">
            <a:alphaModFix/>
          </a:blip>
          <a:stretch>
            <a:fillRect/>
          </a:stretch>
        </p:blipFill>
        <p:spPr>
          <a:xfrm>
            <a:off x="152400" y="1768450"/>
            <a:ext cx="2562774" cy="3222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txBox="1"/>
          <p:nvPr>
            <p:ph type="title"/>
          </p:nvPr>
        </p:nvSpPr>
        <p:spPr>
          <a:xfrm>
            <a:off x="868200" y="394625"/>
            <a:ext cx="7407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VAR MODEL : FOR THE ENTIRE COUNTRY</a:t>
            </a:r>
            <a:endParaRPr b="1"/>
          </a:p>
        </p:txBody>
      </p:sp>
      <p:pic>
        <p:nvPicPr>
          <p:cNvPr id="409" name="Google Shape;409;p54"/>
          <p:cNvPicPr preferRelativeResize="0"/>
          <p:nvPr/>
        </p:nvPicPr>
        <p:blipFill>
          <a:blip r:embed="rId3">
            <a:alphaModFix/>
          </a:blip>
          <a:stretch>
            <a:fillRect/>
          </a:stretch>
        </p:blipFill>
        <p:spPr>
          <a:xfrm>
            <a:off x="0" y="1431825"/>
            <a:ext cx="5525700" cy="2784674"/>
          </a:xfrm>
          <a:prstGeom prst="rect">
            <a:avLst/>
          </a:prstGeom>
          <a:noFill/>
          <a:ln>
            <a:noFill/>
          </a:ln>
        </p:spPr>
      </p:pic>
      <p:pic>
        <p:nvPicPr>
          <p:cNvPr id="410" name="Google Shape;410;p54"/>
          <p:cNvPicPr preferRelativeResize="0"/>
          <p:nvPr/>
        </p:nvPicPr>
        <p:blipFill>
          <a:blip r:embed="rId4">
            <a:alphaModFix/>
          </a:blip>
          <a:stretch>
            <a:fillRect/>
          </a:stretch>
        </p:blipFill>
        <p:spPr>
          <a:xfrm>
            <a:off x="5356650" y="1604725"/>
            <a:ext cx="3665676" cy="2379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607100" y="1785302"/>
            <a:ext cx="8222100" cy="15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a:t>AND CONCLUSIONS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OVERVIEW OF RESULTS</a:t>
            </a:r>
            <a:endParaRPr b="1"/>
          </a:p>
        </p:txBody>
      </p:sp>
      <p:sp>
        <p:nvSpPr>
          <p:cNvPr id="421" name="Google Shape;421;p56"/>
          <p:cNvSpPr txBox="1"/>
          <p:nvPr/>
        </p:nvSpPr>
        <p:spPr>
          <a:xfrm>
            <a:off x="51975" y="1125675"/>
            <a:ext cx="8961600" cy="36642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AutoNum type="arabicPeriod"/>
            </a:pPr>
            <a:r>
              <a:rPr b="1" lang="en" sz="1100"/>
              <a:t>Statistical Analysis</a:t>
            </a:r>
            <a:r>
              <a:rPr lang="en" sz="1100"/>
              <a:t>:</a:t>
            </a:r>
            <a:endParaRPr sz="1100"/>
          </a:p>
          <a:p>
            <a:pPr indent="-298450" lvl="1" marL="914400" rtl="0" algn="l">
              <a:lnSpc>
                <a:spcPct val="115000"/>
              </a:lnSpc>
              <a:spcBef>
                <a:spcPts val="0"/>
              </a:spcBef>
              <a:spcAft>
                <a:spcPts val="0"/>
              </a:spcAft>
              <a:buSzPts val="1100"/>
              <a:buChar char="○"/>
            </a:pPr>
            <a:r>
              <a:rPr b="1" lang="en" sz="1100"/>
              <a:t>Crime Trends</a:t>
            </a:r>
            <a:r>
              <a:rPr lang="en" sz="1100"/>
              <a:t>: We identified an increasing trend in total crimes over the years, with some categories (like theft and assault) showing significant growth.</a:t>
            </a:r>
            <a:endParaRPr sz="1100"/>
          </a:p>
          <a:p>
            <a:pPr indent="-298450" lvl="1" marL="914400" rtl="0" algn="l">
              <a:lnSpc>
                <a:spcPct val="115000"/>
              </a:lnSpc>
              <a:spcBef>
                <a:spcPts val="0"/>
              </a:spcBef>
              <a:spcAft>
                <a:spcPts val="0"/>
              </a:spcAft>
              <a:buSzPts val="1100"/>
              <a:buChar char="○"/>
            </a:pPr>
            <a:r>
              <a:rPr b="1" lang="en" sz="1100"/>
              <a:t>State-Wise Distribution</a:t>
            </a:r>
            <a:r>
              <a:rPr lang="en" sz="1100"/>
              <a:t>:</a:t>
            </a:r>
            <a:endParaRPr sz="1100"/>
          </a:p>
          <a:p>
            <a:pPr indent="-298450" lvl="2" marL="1371600" rtl="0" algn="l">
              <a:lnSpc>
                <a:spcPct val="115000"/>
              </a:lnSpc>
              <a:spcBef>
                <a:spcPts val="0"/>
              </a:spcBef>
              <a:spcAft>
                <a:spcPts val="0"/>
              </a:spcAft>
              <a:buSzPts val="1100"/>
              <a:buChar char="■"/>
            </a:pPr>
            <a:r>
              <a:rPr lang="en" sz="1100"/>
              <a:t>Uttar Pradesh reported the highest number of Level 5 (highest crime) districts.</a:t>
            </a:r>
            <a:endParaRPr sz="1100"/>
          </a:p>
          <a:p>
            <a:pPr indent="-298450" lvl="2" marL="1371600" rtl="0" algn="l">
              <a:lnSpc>
                <a:spcPct val="115000"/>
              </a:lnSpc>
              <a:spcBef>
                <a:spcPts val="0"/>
              </a:spcBef>
              <a:spcAft>
                <a:spcPts val="0"/>
              </a:spcAft>
              <a:buSzPts val="1100"/>
              <a:buChar char="■"/>
            </a:pPr>
            <a:r>
              <a:rPr lang="en" sz="1100"/>
              <a:t>Arunachal Pradesh exhibited the most balanced distribution across all crime levels.</a:t>
            </a:r>
            <a:endParaRPr sz="1100"/>
          </a:p>
          <a:p>
            <a:pPr indent="-298450" lvl="0" marL="457200" rtl="0" algn="l">
              <a:lnSpc>
                <a:spcPct val="115000"/>
              </a:lnSpc>
              <a:spcBef>
                <a:spcPts val="0"/>
              </a:spcBef>
              <a:spcAft>
                <a:spcPts val="0"/>
              </a:spcAft>
              <a:buSzPts val="1100"/>
              <a:buAutoNum type="arabicPeriod"/>
            </a:pPr>
            <a:r>
              <a:rPr b="1" lang="en" sz="1100"/>
              <a:t>Geospatial Analysis</a:t>
            </a:r>
            <a:r>
              <a:rPr lang="en" sz="1100"/>
              <a:t>:</a:t>
            </a:r>
            <a:endParaRPr sz="1100"/>
          </a:p>
          <a:p>
            <a:pPr indent="-298450" lvl="1" marL="914400" rtl="0" algn="l">
              <a:lnSpc>
                <a:spcPct val="115000"/>
              </a:lnSpc>
              <a:spcBef>
                <a:spcPts val="0"/>
              </a:spcBef>
              <a:spcAft>
                <a:spcPts val="0"/>
              </a:spcAft>
              <a:buSzPts val="1100"/>
              <a:buChar char="○"/>
            </a:pPr>
            <a:r>
              <a:rPr b="1" lang="en" sz="1100"/>
              <a:t>Hotspots</a:t>
            </a:r>
            <a:r>
              <a:rPr lang="en" sz="1100"/>
              <a:t>: Crime hotspots were identified in urbanized and industrialized areas, reflecting socio-economic factors like population density and resource availability.</a:t>
            </a:r>
            <a:endParaRPr sz="1100"/>
          </a:p>
          <a:p>
            <a:pPr indent="-298450" lvl="1" marL="914400" rtl="0" algn="l">
              <a:lnSpc>
                <a:spcPct val="115000"/>
              </a:lnSpc>
              <a:spcBef>
                <a:spcPts val="0"/>
              </a:spcBef>
              <a:spcAft>
                <a:spcPts val="0"/>
              </a:spcAft>
              <a:buSzPts val="1100"/>
              <a:buChar char="○"/>
            </a:pPr>
            <a:r>
              <a:rPr b="1" lang="en" sz="1100"/>
              <a:t>Spatial Correlation</a:t>
            </a:r>
            <a:r>
              <a:rPr lang="en" sz="1100"/>
              <a:t>: Neighboring districts often showed similar crime patterns, suggesting spillover effects or shared socio-economic challenges.</a:t>
            </a:r>
            <a:endParaRPr sz="1100"/>
          </a:p>
          <a:p>
            <a:pPr indent="-298450" lvl="0" marL="457200" rtl="0" algn="l">
              <a:lnSpc>
                <a:spcPct val="115000"/>
              </a:lnSpc>
              <a:spcBef>
                <a:spcPts val="0"/>
              </a:spcBef>
              <a:spcAft>
                <a:spcPts val="0"/>
              </a:spcAft>
              <a:buSzPts val="1100"/>
              <a:buAutoNum type="arabicPeriod"/>
            </a:pPr>
            <a:r>
              <a:rPr b="1" lang="en" sz="1100"/>
              <a:t>Prediction Models</a:t>
            </a:r>
            <a:r>
              <a:rPr lang="en" sz="1100"/>
              <a:t>:</a:t>
            </a:r>
            <a:endParaRPr sz="1100"/>
          </a:p>
          <a:p>
            <a:pPr indent="-298450" lvl="1" marL="914400" rtl="0" algn="l">
              <a:lnSpc>
                <a:spcPct val="115000"/>
              </a:lnSpc>
              <a:spcBef>
                <a:spcPts val="0"/>
              </a:spcBef>
              <a:spcAft>
                <a:spcPts val="0"/>
              </a:spcAft>
              <a:buSzPts val="1100"/>
              <a:buChar char="○"/>
            </a:pPr>
            <a:r>
              <a:rPr b="1" lang="en" sz="1100"/>
              <a:t>Regression-Based Analysis</a:t>
            </a:r>
            <a:r>
              <a:rPr lang="en" sz="1100"/>
              <a:t>:</a:t>
            </a:r>
            <a:endParaRPr sz="1100"/>
          </a:p>
          <a:p>
            <a:pPr indent="-298450" lvl="2" marL="1371600" rtl="0" algn="l">
              <a:lnSpc>
                <a:spcPct val="115000"/>
              </a:lnSpc>
              <a:spcBef>
                <a:spcPts val="0"/>
              </a:spcBef>
              <a:spcAft>
                <a:spcPts val="0"/>
              </a:spcAft>
              <a:buSzPts val="1100"/>
              <a:buChar char="■"/>
            </a:pPr>
            <a:r>
              <a:rPr lang="en" sz="1100"/>
              <a:t>Linear regression performed best for predicting total crimes, achieving near-perfect accuracy due to the additive nature of the data.</a:t>
            </a:r>
            <a:endParaRPr sz="1100"/>
          </a:p>
          <a:p>
            <a:pPr indent="-298450" lvl="1" marL="914400" rtl="0" algn="l">
              <a:lnSpc>
                <a:spcPct val="115000"/>
              </a:lnSpc>
              <a:spcBef>
                <a:spcPts val="0"/>
              </a:spcBef>
              <a:spcAft>
                <a:spcPts val="0"/>
              </a:spcAft>
              <a:buSzPts val="1100"/>
              <a:buChar char="○"/>
            </a:pPr>
            <a:r>
              <a:rPr b="1" lang="en" sz="1100"/>
              <a:t>Classification Models</a:t>
            </a:r>
            <a:r>
              <a:rPr lang="en" sz="1100"/>
              <a:t>:</a:t>
            </a:r>
            <a:endParaRPr sz="1100"/>
          </a:p>
          <a:p>
            <a:pPr indent="-298450" lvl="2" marL="1371600" rtl="0" algn="l">
              <a:lnSpc>
                <a:spcPct val="115000"/>
              </a:lnSpc>
              <a:spcBef>
                <a:spcPts val="0"/>
              </a:spcBef>
              <a:spcAft>
                <a:spcPts val="0"/>
              </a:spcAft>
              <a:buSzPts val="1100"/>
              <a:buChar char="■"/>
            </a:pPr>
            <a:r>
              <a:rPr lang="en" sz="1100"/>
              <a:t>Random Forest and Gradient Boosting effectively classified districts into crime levels, with high accuracy and interpretability.</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 AND INSIGHTS</a:t>
            </a:r>
            <a:endParaRPr b="1"/>
          </a:p>
        </p:txBody>
      </p:sp>
      <p:sp>
        <p:nvSpPr>
          <p:cNvPr id="427" name="Google Shape;427;p57"/>
          <p:cNvSpPr txBox="1"/>
          <p:nvPr/>
        </p:nvSpPr>
        <p:spPr>
          <a:xfrm>
            <a:off x="43300" y="1853025"/>
            <a:ext cx="8961600" cy="2690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AutoNum type="arabicPeriod"/>
            </a:pPr>
            <a:r>
              <a:rPr b="1" lang="en" sz="1100"/>
              <a:t>Crime Pattern Analysis</a:t>
            </a:r>
            <a:r>
              <a:rPr lang="en" sz="1100"/>
              <a:t>:</a:t>
            </a:r>
            <a:endParaRPr sz="1100"/>
          </a:p>
          <a:p>
            <a:pPr indent="-298450" lvl="1" marL="914400" rtl="0" algn="l">
              <a:lnSpc>
                <a:spcPct val="115000"/>
              </a:lnSpc>
              <a:spcBef>
                <a:spcPts val="0"/>
              </a:spcBef>
              <a:spcAft>
                <a:spcPts val="0"/>
              </a:spcAft>
              <a:buSzPts val="1100"/>
              <a:buChar char="○"/>
            </a:pPr>
            <a:r>
              <a:rPr lang="en" sz="1100"/>
              <a:t>Statistical and geospatial methods provided a detailed understanding of how crime varies across states, districts, and years.</a:t>
            </a:r>
            <a:endParaRPr sz="1100"/>
          </a:p>
          <a:p>
            <a:pPr indent="-298450" lvl="1" marL="914400" rtl="0" algn="l">
              <a:lnSpc>
                <a:spcPct val="115000"/>
              </a:lnSpc>
              <a:spcBef>
                <a:spcPts val="0"/>
              </a:spcBef>
              <a:spcAft>
                <a:spcPts val="0"/>
              </a:spcAft>
              <a:buSzPts val="1100"/>
              <a:buChar char="○"/>
            </a:pPr>
            <a:r>
              <a:rPr lang="en" sz="1100"/>
              <a:t>Significant socio-economic factors and regional disparities in crime were observed.</a:t>
            </a:r>
            <a:endParaRPr sz="1100"/>
          </a:p>
          <a:p>
            <a:pPr indent="-298450" lvl="0" marL="457200" rtl="0" algn="l">
              <a:lnSpc>
                <a:spcPct val="115000"/>
              </a:lnSpc>
              <a:spcBef>
                <a:spcPts val="0"/>
              </a:spcBef>
              <a:spcAft>
                <a:spcPts val="0"/>
              </a:spcAft>
              <a:buSzPts val="1100"/>
              <a:buAutoNum type="arabicPeriod"/>
            </a:pPr>
            <a:r>
              <a:rPr b="1" lang="en" sz="1100"/>
              <a:t>Machine Learning Predictions</a:t>
            </a:r>
            <a:r>
              <a:rPr lang="en" sz="1100"/>
              <a:t>:</a:t>
            </a:r>
            <a:endParaRPr sz="1100"/>
          </a:p>
          <a:p>
            <a:pPr indent="-298450" lvl="1" marL="914400" rtl="0" algn="l">
              <a:lnSpc>
                <a:spcPct val="115000"/>
              </a:lnSpc>
              <a:spcBef>
                <a:spcPts val="0"/>
              </a:spcBef>
              <a:spcAft>
                <a:spcPts val="0"/>
              </a:spcAft>
              <a:buSzPts val="1100"/>
              <a:buChar char="○"/>
            </a:pPr>
            <a:r>
              <a:rPr lang="en" sz="1100"/>
              <a:t>Regression models (Linear, KNN, Gradient Boosting) successfully predicted crime rates, offering a reliable way to anticipate trends and allocate resources.</a:t>
            </a:r>
            <a:endParaRPr sz="1100"/>
          </a:p>
          <a:p>
            <a:pPr indent="-298450" lvl="1" marL="914400" rtl="0" algn="l">
              <a:lnSpc>
                <a:spcPct val="115000"/>
              </a:lnSpc>
              <a:spcBef>
                <a:spcPts val="0"/>
              </a:spcBef>
              <a:spcAft>
                <a:spcPts val="0"/>
              </a:spcAft>
              <a:buSzPts val="1100"/>
              <a:buChar char="○"/>
            </a:pPr>
            <a:r>
              <a:rPr lang="en" sz="1100"/>
              <a:t>Classification models effectively categorized districts, providing actionable insights for crime prioritization.</a:t>
            </a:r>
            <a:endParaRPr sz="1100"/>
          </a:p>
          <a:p>
            <a:pPr indent="-298450" lvl="0" marL="457200" rtl="0" algn="l">
              <a:lnSpc>
                <a:spcPct val="115000"/>
              </a:lnSpc>
              <a:spcBef>
                <a:spcPts val="0"/>
              </a:spcBef>
              <a:spcAft>
                <a:spcPts val="0"/>
              </a:spcAft>
              <a:buSzPts val="1100"/>
              <a:buAutoNum type="arabicPeriod"/>
            </a:pPr>
            <a:r>
              <a:rPr b="1" lang="en" sz="1100"/>
              <a:t>ARIMA and VAR for Time-Series</a:t>
            </a:r>
            <a:r>
              <a:rPr lang="en" sz="1100"/>
              <a:t>:</a:t>
            </a:r>
            <a:endParaRPr sz="1100"/>
          </a:p>
          <a:p>
            <a:pPr indent="-298450" lvl="1" marL="914400" rtl="0" algn="l">
              <a:lnSpc>
                <a:spcPct val="115000"/>
              </a:lnSpc>
              <a:spcBef>
                <a:spcPts val="0"/>
              </a:spcBef>
              <a:spcAft>
                <a:spcPts val="0"/>
              </a:spcAft>
              <a:buSzPts val="1100"/>
              <a:buChar char="○"/>
            </a:pPr>
            <a:r>
              <a:rPr lang="en" sz="1100"/>
              <a:t>Time-series analysis revealed temporal trends, seasonality, and interdependencies between crime categories, highlighting their potential for long-term crime forecasting.</a:t>
            </a:r>
            <a:endParaRPr sz="1100"/>
          </a:p>
          <a:p>
            <a:pPr indent="-298450" lvl="0" marL="457200" rtl="0" algn="l">
              <a:lnSpc>
                <a:spcPct val="115000"/>
              </a:lnSpc>
              <a:spcBef>
                <a:spcPts val="0"/>
              </a:spcBef>
              <a:spcAft>
                <a:spcPts val="0"/>
              </a:spcAft>
              <a:buSzPts val="1100"/>
              <a:buAutoNum type="arabicPeriod"/>
            </a:pPr>
            <a:r>
              <a:rPr b="1" lang="en" sz="1100"/>
              <a:t>Trade-Off Between Complexity and Accuracy</a:t>
            </a:r>
            <a:r>
              <a:rPr lang="en" sz="1100"/>
              <a:t>:</a:t>
            </a:r>
            <a:endParaRPr sz="1100"/>
          </a:p>
          <a:p>
            <a:pPr indent="-298450" lvl="1" marL="914400" rtl="0" algn="l">
              <a:lnSpc>
                <a:spcPct val="115000"/>
              </a:lnSpc>
              <a:spcBef>
                <a:spcPts val="0"/>
              </a:spcBef>
              <a:spcAft>
                <a:spcPts val="0"/>
              </a:spcAft>
              <a:buSzPts val="1100"/>
              <a:buChar char="○"/>
            </a:pPr>
            <a:r>
              <a:rPr lang="en" sz="1100"/>
              <a:t>Feature engineering reduced model complexity but came at a slight cost to prediction accuracy, highlighting the need for balanced approaches in real-world applications.</a:t>
            </a:r>
            <a:endParaRPr b="1"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POLICY RECOMMENDATIONS</a:t>
            </a:r>
            <a:endParaRPr b="1"/>
          </a:p>
        </p:txBody>
      </p:sp>
      <p:sp>
        <p:nvSpPr>
          <p:cNvPr id="433" name="Google Shape;433;p58"/>
          <p:cNvSpPr txBox="1"/>
          <p:nvPr/>
        </p:nvSpPr>
        <p:spPr>
          <a:xfrm>
            <a:off x="91200" y="1160300"/>
            <a:ext cx="8961600" cy="4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000"/>
              <a:t>Focused Interventions</a:t>
            </a:r>
            <a:r>
              <a:rPr lang="en" sz="1000"/>
              <a:t>:</a:t>
            </a:r>
            <a:endParaRPr sz="1000"/>
          </a:p>
          <a:p>
            <a:pPr indent="-292100" lvl="0" marL="457200" rtl="0" algn="l">
              <a:lnSpc>
                <a:spcPct val="115000"/>
              </a:lnSpc>
              <a:spcBef>
                <a:spcPts val="1200"/>
              </a:spcBef>
              <a:spcAft>
                <a:spcPts val="0"/>
              </a:spcAft>
              <a:buSzPts val="1000"/>
              <a:buChar char="●"/>
            </a:pPr>
            <a:r>
              <a:rPr b="1" lang="en" sz="1000"/>
              <a:t>Increase Police Presence</a:t>
            </a:r>
            <a:r>
              <a:rPr lang="en" sz="1000"/>
              <a:t>: Allocate additional law enforcement resources to districts classified as Level 5, especially in Uttar Pradesh and Bihar.</a:t>
            </a:r>
            <a:endParaRPr sz="1000"/>
          </a:p>
          <a:p>
            <a:pPr indent="-292100" lvl="0" marL="457200" rtl="0" algn="l">
              <a:lnSpc>
                <a:spcPct val="115000"/>
              </a:lnSpc>
              <a:spcBef>
                <a:spcPts val="0"/>
              </a:spcBef>
              <a:spcAft>
                <a:spcPts val="0"/>
              </a:spcAft>
              <a:buSzPts val="1000"/>
              <a:buChar char="●"/>
            </a:pPr>
            <a:r>
              <a:rPr b="1" lang="en" sz="1000"/>
              <a:t>Crime Hotspot Monitoring</a:t>
            </a:r>
            <a:r>
              <a:rPr lang="en" sz="1000"/>
              <a:t>: Leverage geospatial crime hotspot maps to prioritize surveillance and patrolling in high-crime areas.</a:t>
            </a:r>
            <a:endParaRPr sz="1000"/>
          </a:p>
          <a:p>
            <a:pPr indent="0" lvl="0" marL="0" rtl="0" algn="l">
              <a:lnSpc>
                <a:spcPct val="115000"/>
              </a:lnSpc>
              <a:spcBef>
                <a:spcPts val="1200"/>
              </a:spcBef>
              <a:spcAft>
                <a:spcPts val="0"/>
              </a:spcAft>
              <a:buNone/>
            </a:pPr>
            <a:r>
              <a:rPr b="1" lang="en" sz="1000"/>
              <a:t>Education and Awareness</a:t>
            </a:r>
            <a:r>
              <a:rPr lang="en" sz="1000"/>
              <a:t>:</a:t>
            </a:r>
            <a:endParaRPr sz="1000"/>
          </a:p>
          <a:p>
            <a:pPr indent="-292100" lvl="0" marL="457200" rtl="0" algn="l">
              <a:lnSpc>
                <a:spcPct val="115000"/>
              </a:lnSpc>
              <a:spcBef>
                <a:spcPts val="1200"/>
              </a:spcBef>
              <a:spcAft>
                <a:spcPts val="0"/>
              </a:spcAft>
              <a:buSzPts val="1000"/>
              <a:buChar char="●"/>
            </a:pPr>
            <a:r>
              <a:rPr b="1" lang="en" sz="1000"/>
              <a:t>Community Awareness Campaigns</a:t>
            </a:r>
            <a:r>
              <a:rPr lang="en" sz="1000"/>
              <a:t>: Organize local awareness programs to educate citizens on crime prevention and legal rights.</a:t>
            </a:r>
            <a:endParaRPr sz="1000"/>
          </a:p>
          <a:p>
            <a:pPr indent="-292100" lvl="0" marL="457200" rtl="0" algn="l">
              <a:lnSpc>
                <a:spcPct val="115000"/>
              </a:lnSpc>
              <a:spcBef>
                <a:spcPts val="0"/>
              </a:spcBef>
              <a:spcAft>
                <a:spcPts val="0"/>
              </a:spcAft>
              <a:buSzPts val="1000"/>
              <a:buChar char="●"/>
            </a:pPr>
            <a:r>
              <a:rPr b="1" lang="en" sz="1000"/>
              <a:t>School and Youth Engagement</a:t>
            </a:r>
            <a:r>
              <a:rPr lang="en" sz="1000"/>
              <a:t>: Incorporate crime awareness modules in school curricula to nurture a culture of lawfulness and respect.</a:t>
            </a:r>
            <a:endParaRPr sz="1000"/>
          </a:p>
          <a:p>
            <a:pPr indent="0" lvl="0" marL="0" rtl="0" algn="l">
              <a:lnSpc>
                <a:spcPct val="115000"/>
              </a:lnSpc>
              <a:spcBef>
                <a:spcPts val="1200"/>
              </a:spcBef>
              <a:spcAft>
                <a:spcPts val="0"/>
              </a:spcAft>
              <a:buNone/>
            </a:pPr>
            <a:r>
              <a:rPr b="1" lang="en" sz="1000"/>
              <a:t>Technology and Infrastructure</a:t>
            </a:r>
            <a:r>
              <a:rPr lang="en" sz="1000"/>
              <a:t>:</a:t>
            </a:r>
            <a:endParaRPr sz="1000"/>
          </a:p>
          <a:p>
            <a:pPr indent="-292100" lvl="0" marL="457200" rtl="0" algn="l">
              <a:lnSpc>
                <a:spcPct val="115000"/>
              </a:lnSpc>
              <a:spcBef>
                <a:spcPts val="1200"/>
              </a:spcBef>
              <a:spcAft>
                <a:spcPts val="0"/>
              </a:spcAft>
              <a:buSzPts val="1000"/>
              <a:buChar char="●"/>
            </a:pPr>
            <a:r>
              <a:rPr b="1" lang="en" sz="1000"/>
              <a:t>Smart Policing</a:t>
            </a:r>
            <a:r>
              <a:rPr lang="en" sz="1000"/>
              <a:t>: Deploy advanced technologies like facial recognition, predictive policing tools, and real-time surveillance systems in high-crime zones.</a:t>
            </a:r>
            <a:endParaRPr sz="1000"/>
          </a:p>
          <a:p>
            <a:pPr indent="-292100" lvl="0" marL="457200" rtl="0" algn="l">
              <a:lnSpc>
                <a:spcPct val="115000"/>
              </a:lnSpc>
              <a:spcBef>
                <a:spcPts val="0"/>
              </a:spcBef>
              <a:spcAft>
                <a:spcPts val="0"/>
              </a:spcAft>
              <a:buSzPts val="1000"/>
              <a:buChar char="●"/>
            </a:pPr>
            <a:r>
              <a:rPr b="1" lang="en" sz="1000"/>
              <a:t>Automated Reporting Systems</a:t>
            </a:r>
            <a:r>
              <a:rPr lang="en" sz="1000"/>
              <a:t>: Implement online platforms and apps for citizens to report crimes quickly and anonymously.</a:t>
            </a:r>
            <a:endParaRPr sz="1000"/>
          </a:p>
          <a:p>
            <a:pPr indent="0" lvl="0" marL="0" rtl="0" algn="l">
              <a:lnSpc>
                <a:spcPct val="115000"/>
              </a:lnSpc>
              <a:spcBef>
                <a:spcPts val="1200"/>
              </a:spcBef>
              <a:spcAft>
                <a:spcPts val="0"/>
              </a:spcAft>
              <a:buNone/>
            </a:pPr>
            <a:r>
              <a:rPr b="1" lang="en" sz="1000"/>
              <a:t>Cross-State Learning</a:t>
            </a:r>
            <a:r>
              <a:rPr lang="en" sz="1000"/>
              <a:t>:</a:t>
            </a:r>
            <a:endParaRPr sz="1000"/>
          </a:p>
          <a:p>
            <a:pPr indent="-292100" lvl="0" marL="457200" rtl="0" algn="l">
              <a:lnSpc>
                <a:spcPct val="115000"/>
              </a:lnSpc>
              <a:spcBef>
                <a:spcPts val="1200"/>
              </a:spcBef>
              <a:spcAft>
                <a:spcPts val="0"/>
              </a:spcAft>
              <a:buSzPts val="1000"/>
              <a:buChar char="●"/>
            </a:pPr>
            <a:r>
              <a:rPr b="1" lang="en" sz="1000"/>
              <a:t>Adopt Best Practices</a:t>
            </a:r>
            <a:r>
              <a:rPr lang="en" sz="1000"/>
              <a:t>: Learn from states like Tamil Nadu, which show a declining trend in crime, possibly due to robust education, employment opportunities, and proactive policing.</a:t>
            </a:r>
            <a:endParaRPr sz="1000"/>
          </a:p>
          <a:p>
            <a:pPr indent="-292100" lvl="0" marL="457200" rtl="0" algn="l">
              <a:lnSpc>
                <a:spcPct val="115000"/>
              </a:lnSpc>
              <a:spcBef>
                <a:spcPts val="0"/>
              </a:spcBef>
              <a:spcAft>
                <a:spcPts val="0"/>
              </a:spcAft>
              <a:buSzPts val="1000"/>
              <a:buChar char="●"/>
            </a:pPr>
            <a:r>
              <a:rPr b="1" lang="en" sz="1000"/>
              <a:t>Policy Sharing</a:t>
            </a:r>
            <a:r>
              <a:rPr lang="en" sz="1000"/>
              <a:t>: Facilitate inter-state collaboration to replicate successful programs and policies.</a:t>
            </a:r>
            <a:endParaRPr sz="1000"/>
          </a:p>
          <a:p>
            <a:pPr indent="0" lvl="0" marL="457200" rtl="0" algn="l">
              <a:lnSpc>
                <a:spcPct val="115000"/>
              </a:lnSpc>
              <a:spcBef>
                <a:spcPts val="1200"/>
              </a:spcBef>
              <a:spcAft>
                <a:spcPts val="1200"/>
              </a:spcAft>
              <a:buNone/>
            </a:pPr>
            <a:r>
              <a:t/>
            </a:r>
            <a:endParaRPr b="1" sz="1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POLICY RECOMMENDATIONS</a:t>
            </a:r>
            <a:endParaRPr b="1"/>
          </a:p>
        </p:txBody>
      </p:sp>
      <p:sp>
        <p:nvSpPr>
          <p:cNvPr id="439" name="Google Shape;439;p59"/>
          <p:cNvSpPr txBox="1"/>
          <p:nvPr/>
        </p:nvSpPr>
        <p:spPr>
          <a:xfrm>
            <a:off x="91200" y="1160300"/>
            <a:ext cx="8961600" cy="410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Sustaining Progress</a:t>
            </a:r>
            <a:r>
              <a:rPr lang="en" sz="1100"/>
              <a:t>:</a:t>
            </a:r>
            <a:endParaRPr sz="1100"/>
          </a:p>
          <a:p>
            <a:pPr indent="-298450" lvl="0" marL="457200" rtl="0" algn="l">
              <a:lnSpc>
                <a:spcPct val="115000"/>
              </a:lnSpc>
              <a:spcBef>
                <a:spcPts val="1200"/>
              </a:spcBef>
              <a:spcAft>
                <a:spcPts val="0"/>
              </a:spcAft>
              <a:buSzPts val="1100"/>
              <a:buChar char="●"/>
            </a:pPr>
            <a:r>
              <a:rPr b="1" lang="en" sz="1100"/>
              <a:t>Monitor Trends</a:t>
            </a:r>
            <a:r>
              <a:rPr lang="en" sz="1100"/>
              <a:t>: Regularly analyze crime patterns to ensure continued decline in states like Tamil Nadu and Himachal Pradesh.</a:t>
            </a:r>
            <a:endParaRPr sz="1100"/>
          </a:p>
          <a:p>
            <a:pPr indent="-298450" lvl="0" marL="457200" rtl="0" algn="l">
              <a:lnSpc>
                <a:spcPct val="115000"/>
              </a:lnSpc>
              <a:spcBef>
                <a:spcPts val="0"/>
              </a:spcBef>
              <a:spcAft>
                <a:spcPts val="0"/>
              </a:spcAft>
              <a:buSzPts val="1100"/>
              <a:buChar char="●"/>
            </a:pPr>
            <a:r>
              <a:rPr b="1" lang="en" sz="1100"/>
              <a:t>Recognition Programs</a:t>
            </a:r>
            <a:r>
              <a:rPr lang="en" sz="1100"/>
              <a:t>: Acknowledge and reward districts with consistent crime reduction to motivate stakeholders.</a:t>
            </a:r>
            <a:endParaRPr sz="1100"/>
          </a:p>
          <a:p>
            <a:pPr indent="0" lvl="0" marL="0" rtl="0" algn="l">
              <a:lnSpc>
                <a:spcPct val="115000"/>
              </a:lnSpc>
              <a:spcBef>
                <a:spcPts val="1200"/>
              </a:spcBef>
              <a:spcAft>
                <a:spcPts val="0"/>
              </a:spcAft>
              <a:buNone/>
            </a:pPr>
            <a:r>
              <a:rPr b="1" lang="en" sz="1100"/>
              <a:t>Focus on Preventive Measures</a:t>
            </a:r>
            <a:r>
              <a:rPr lang="en" sz="1100"/>
              <a:t>:</a:t>
            </a:r>
            <a:endParaRPr sz="1100"/>
          </a:p>
          <a:p>
            <a:pPr indent="-298450" lvl="0" marL="457200" rtl="0" algn="l">
              <a:lnSpc>
                <a:spcPct val="115000"/>
              </a:lnSpc>
              <a:spcBef>
                <a:spcPts val="1200"/>
              </a:spcBef>
              <a:spcAft>
                <a:spcPts val="0"/>
              </a:spcAft>
              <a:buSzPts val="1100"/>
              <a:buChar char="●"/>
            </a:pPr>
            <a:r>
              <a:rPr b="1" lang="en" sz="1100"/>
              <a:t>Strengthen Education Systems</a:t>
            </a:r>
            <a:r>
              <a:rPr lang="en" sz="1100"/>
              <a:t>: Increase investment in education, focusing on literacy and vocational training to address root causes of crime.</a:t>
            </a:r>
            <a:endParaRPr sz="1100"/>
          </a:p>
          <a:p>
            <a:pPr indent="-298450" lvl="0" marL="457200" rtl="0" algn="l">
              <a:lnSpc>
                <a:spcPct val="115000"/>
              </a:lnSpc>
              <a:spcBef>
                <a:spcPts val="0"/>
              </a:spcBef>
              <a:spcAft>
                <a:spcPts val="0"/>
              </a:spcAft>
              <a:buSzPts val="1100"/>
              <a:buChar char="●"/>
            </a:pPr>
            <a:r>
              <a:rPr b="1" lang="en" sz="1100"/>
              <a:t>Economic Empowerment</a:t>
            </a:r>
            <a:r>
              <a:rPr lang="en" sz="1100"/>
              <a:t>: Boost employment opportunities, especially for youth, to reduce socio-economic triggers for crime.</a:t>
            </a:r>
            <a:endParaRPr sz="1100"/>
          </a:p>
          <a:p>
            <a:pPr indent="0" lvl="0" marL="0" rtl="0" algn="l">
              <a:lnSpc>
                <a:spcPct val="115000"/>
              </a:lnSpc>
              <a:spcBef>
                <a:spcPts val="1200"/>
              </a:spcBef>
              <a:spcAft>
                <a:spcPts val="0"/>
              </a:spcAft>
              <a:buNone/>
            </a:pPr>
            <a:r>
              <a:rPr b="1" lang="en" sz="1100"/>
              <a:t>Technology Integration</a:t>
            </a:r>
            <a:r>
              <a:rPr lang="en" sz="1100"/>
              <a:t>:</a:t>
            </a:r>
            <a:endParaRPr sz="1100"/>
          </a:p>
          <a:p>
            <a:pPr indent="-298450" lvl="0" marL="457200" rtl="0" algn="l">
              <a:lnSpc>
                <a:spcPct val="115000"/>
              </a:lnSpc>
              <a:spcBef>
                <a:spcPts val="1200"/>
              </a:spcBef>
              <a:spcAft>
                <a:spcPts val="0"/>
              </a:spcAft>
              <a:buSzPts val="1100"/>
              <a:buChar char="●"/>
            </a:pPr>
            <a:r>
              <a:rPr b="1" lang="en" sz="1100"/>
              <a:t>Data-Driven Governance</a:t>
            </a:r>
            <a:r>
              <a:rPr lang="en" sz="1100"/>
              <a:t>: Use crime forecasting models to allocate resources effectively and prevent potential spikes in crime.</a:t>
            </a:r>
            <a:endParaRPr sz="1100"/>
          </a:p>
          <a:p>
            <a:pPr indent="-298450" lvl="0" marL="457200" rtl="0" algn="l">
              <a:lnSpc>
                <a:spcPct val="115000"/>
              </a:lnSpc>
              <a:spcBef>
                <a:spcPts val="0"/>
              </a:spcBef>
              <a:spcAft>
                <a:spcPts val="0"/>
              </a:spcAft>
              <a:buSzPts val="1100"/>
              <a:buChar char="●"/>
            </a:pPr>
            <a:r>
              <a:rPr b="1" lang="en" sz="1100"/>
              <a:t>Surveillance Networks</a:t>
            </a:r>
            <a:r>
              <a:rPr lang="en" sz="1100"/>
              <a:t>: Expand the use of CCTVs and integrate them into centralized monitoring systems for rapid response.</a:t>
            </a:r>
            <a:endParaRPr sz="1100"/>
          </a:p>
          <a:p>
            <a:pPr indent="0" lvl="0" marL="0" rtl="0" algn="l">
              <a:lnSpc>
                <a:spcPct val="115000"/>
              </a:lnSpc>
              <a:spcBef>
                <a:spcPts val="1200"/>
              </a:spcBef>
              <a:spcAft>
                <a:spcPts val="0"/>
              </a:spcAft>
              <a:buNone/>
            </a:pPr>
            <a:r>
              <a:rPr b="1" lang="en" sz="1100"/>
              <a:t>Public Participation</a:t>
            </a:r>
            <a:r>
              <a:rPr lang="en" sz="1100"/>
              <a:t>:</a:t>
            </a:r>
            <a:endParaRPr sz="1100"/>
          </a:p>
          <a:p>
            <a:pPr indent="-298450" lvl="0" marL="457200" rtl="0" algn="l">
              <a:lnSpc>
                <a:spcPct val="115000"/>
              </a:lnSpc>
              <a:spcBef>
                <a:spcPts val="1200"/>
              </a:spcBef>
              <a:spcAft>
                <a:spcPts val="0"/>
              </a:spcAft>
              <a:buSzPts val="1100"/>
              <a:buChar char="●"/>
            </a:pPr>
            <a:r>
              <a:rPr b="1" lang="en" sz="1100"/>
              <a:t>Community Policing</a:t>
            </a:r>
            <a:r>
              <a:rPr lang="en" sz="1100"/>
              <a:t>: Foster trust between law enforcement and communities by involving citizens in neighborhood watch programs.</a:t>
            </a:r>
            <a:endParaRPr sz="1100"/>
          </a:p>
          <a:p>
            <a:pPr indent="-298450" lvl="0" marL="457200" rtl="0" algn="l">
              <a:lnSpc>
                <a:spcPct val="115000"/>
              </a:lnSpc>
              <a:spcBef>
                <a:spcPts val="0"/>
              </a:spcBef>
              <a:spcAft>
                <a:spcPts val="0"/>
              </a:spcAft>
              <a:buSzPts val="1100"/>
              <a:buChar char="●"/>
            </a:pPr>
            <a:r>
              <a:rPr b="1" lang="en" sz="1100"/>
              <a:t>Social Media Engagement</a:t>
            </a:r>
            <a:r>
              <a:rPr lang="en" sz="1100"/>
              <a:t>: Use social media platforms to spread awareness, report crimes, and engage with the public in real-time.</a:t>
            </a:r>
            <a:endParaRPr sz="1100"/>
          </a:p>
          <a:p>
            <a:pPr indent="0" lvl="0" marL="457200" rtl="0" algn="l">
              <a:lnSpc>
                <a:spcPct val="115000"/>
              </a:lnSpc>
              <a:spcBef>
                <a:spcPts val="1200"/>
              </a:spcBef>
              <a:spcAft>
                <a:spcPts val="1200"/>
              </a:spcAft>
              <a:buNone/>
            </a:pPr>
            <a:r>
              <a:t/>
            </a:r>
            <a:endParaRPr b="1" sz="1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MEMBERS</a:t>
            </a:r>
            <a:endParaRPr/>
          </a:p>
        </p:txBody>
      </p:sp>
      <p:sp>
        <p:nvSpPr>
          <p:cNvPr id="445" name="Google Shape;445;p60"/>
          <p:cNvSpPr txBox="1"/>
          <p:nvPr/>
        </p:nvSpPr>
        <p:spPr>
          <a:xfrm>
            <a:off x="1979250" y="2114450"/>
            <a:ext cx="5185500" cy="1505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600">
                <a:solidFill>
                  <a:schemeClr val="dk2"/>
                </a:solidFill>
              </a:rPr>
              <a:t>Mrunal Pravin Kulkarni (22183)</a:t>
            </a:r>
            <a:endParaRPr sz="2600">
              <a:solidFill>
                <a:schemeClr val="dk2"/>
              </a:solidFill>
            </a:endParaRPr>
          </a:p>
          <a:p>
            <a:pPr indent="0" lvl="0" marL="0" rtl="0" algn="ctr">
              <a:lnSpc>
                <a:spcPct val="115000"/>
              </a:lnSpc>
              <a:spcBef>
                <a:spcPts val="0"/>
              </a:spcBef>
              <a:spcAft>
                <a:spcPts val="0"/>
              </a:spcAft>
              <a:buNone/>
            </a:pPr>
            <a:r>
              <a:rPr lang="en" sz="2600">
                <a:solidFill>
                  <a:schemeClr val="dk2"/>
                </a:solidFill>
              </a:rPr>
              <a:t>Darshana Srivathsan (22001)</a:t>
            </a:r>
            <a:endParaRPr sz="2600">
              <a:solidFill>
                <a:schemeClr val="dk2"/>
              </a:solidFill>
            </a:endParaRPr>
          </a:p>
          <a:p>
            <a:pPr indent="0" lvl="0" marL="0" rtl="0" algn="ctr">
              <a:lnSpc>
                <a:spcPct val="115000"/>
              </a:lnSpc>
              <a:spcBef>
                <a:spcPts val="0"/>
              </a:spcBef>
              <a:spcAft>
                <a:spcPts val="0"/>
              </a:spcAft>
              <a:buNone/>
            </a:pPr>
            <a:r>
              <a:rPr lang="en" sz="2600">
                <a:solidFill>
                  <a:schemeClr val="dk2"/>
                </a:solidFill>
              </a:rPr>
              <a:t>Prakash Kumbhakar (22241)</a:t>
            </a:r>
            <a:endParaRPr sz="26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1"/>
          <p:cNvSpPr txBox="1"/>
          <p:nvPr>
            <p:ph type="title"/>
          </p:nvPr>
        </p:nvSpPr>
        <p:spPr>
          <a:xfrm>
            <a:off x="311700" y="2427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THANK YOU</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7"/>
          <p:cNvSpPr txBox="1"/>
          <p:nvPr>
            <p:ph type="title"/>
          </p:nvPr>
        </p:nvSpPr>
        <p:spPr>
          <a:xfrm>
            <a:off x="598100" y="2152352"/>
            <a:ext cx="8222100" cy="15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 AND DATA CLEANING SUMMARY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 NULL VALUES FOUND</a:t>
            </a:r>
            <a:endParaRPr b="1"/>
          </a:p>
        </p:txBody>
      </p:sp>
      <p:pic>
        <p:nvPicPr>
          <p:cNvPr id="152" name="Google Shape;152;p18"/>
          <p:cNvPicPr preferRelativeResize="0"/>
          <p:nvPr/>
        </p:nvPicPr>
        <p:blipFill>
          <a:blip r:embed="rId3">
            <a:alphaModFix/>
          </a:blip>
          <a:stretch>
            <a:fillRect/>
          </a:stretch>
        </p:blipFill>
        <p:spPr>
          <a:xfrm>
            <a:off x="157050" y="1017800"/>
            <a:ext cx="7929155" cy="3820901"/>
          </a:xfrm>
          <a:prstGeom prst="rect">
            <a:avLst/>
          </a:prstGeom>
          <a:noFill/>
          <a:ln>
            <a:noFill/>
          </a:ln>
        </p:spPr>
      </p:pic>
      <p:sp>
        <p:nvSpPr>
          <p:cNvPr id="153" name="Google Shape;153;p18"/>
          <p:cNvSpPr txBox="1"/>
          <p:nvPr>
            <p:ph type="title"/>
          </p:nvPr>
        </p:nvSpPr>
        <p:spPr>
          <a:xfrm>
            <a:off x="4074075" y="3172250"/>
            <a:ext cx="5650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NO MISSING OR</a:t>
            </a:r>
            <a:endParaRPr sz="2700">
              <a:solidFill>
                <a:schemeClr val="dk2"/>
              </a:solidFill>
            </a:endParaRPr>
          </a:p>
          <a:p>
            <a:pPr indent="0" lvl="0" marL="0" rtl="0" algn="l">
              <a:spcBef>
                <a:spcPts val="0"/>
              </a:spcBef>
              <a:spcAft>
                <a:spcPts val="0"/>
              </a:spcAft>
              <a:buNone/>
            </a:pPr>
            <a:r>
              <a:rPr lang="en" sz="2700">
                <a:solidFill>
                  <a:schemeClr val="dk2"/>
                </a:solidFill>
              </a:rPr>
              <a:t>GARBAGE VALUES</a:t>
            </a:r>
            <a:endParaRPr sz="27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 MODIFICATION DONE </a:t>
            </a:r>
            <a:endParaRPr b="1"/>
          </a:p>
          <a:p>
            <a:pPr indent="0" lvl="0" marL="0" rtl="0" algn="l">
              <a:spcBef>
                <a:spcPts val="0"/>
              </a:spcBef>
              <a:spcAft>
                <a:spcPts val="0"/>
              </a:spcAft>
              <a:buNone/>
            </a:pPr>
            <a:r>
              <a:t/>
            </a:r>
            <a:endParaRPr b="1"/>
          </a:p>
        </p:txBody>
      </p:sp>
      <p:sp>
        <p:nvSpPr>
          <p:cNvPr id="159" name="Google Shape;159;p19"/>
          <p:cNvSpPr txBox="1"/>
          <p:nvPr/>
        </p:nvSpPr>
        <p:spPr>
          <a:xfrm>
            <a:off x="311700" y="1330100"/>
            <a:ext cx="60714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State/UT Column</a:t>
            </a:r>
            <a:r>
              <a:rPr lang="en" sz="2000">
                <a:latin typeface="Times New Roman"/>
                <a:ea typeface="Times New Roman"/>
                <a:cs typeface="Times New Roman"/>
                <a:sym typeface="Times New Roman"/>
              </a:rPr>
              <a:t>: Converted all values to uppercase to standardize the formatting, as many entries were in lowercase or mixed case.</a:t>
            </a:r>
            <a:endParaRPr sz="2000">
              <a:latin typeface="Times New Roman"/>
              <a:ea typeface="Times New Roman"/>
              <a:cs typeface="Times New Roman"/>
              <a:sym typeface="Times New Roman"/>
            </a:endParaRPr>
          </a:p>
          <a:p>
            <a:pPr indent="0" lvl="0" marL="0" rtl="0" algn="l">
              <a:spcBef>
                <a:spcPts val="0"/>
              </a:spcBef>
              <a:spcAft>
                <a:spcPts val="0"/>
              </a:spcAft>
              <a:buNone/>
            </a:pPr>
            <a:r>
              <a:rPr b="1" lang="en" sz="2000">
                <a:latin typeface="Times New Roman"/>
                <a:ea typeface="Times New Roman"/>
                <a:cs typeface="Times New Roman"/>
                <a:sym typeface="Times New Roman"/>
              </a:rPr>
              <a:t>District Column</a:t>
            </a:r>
            <a:r>
              <a:rPr lang="en" sz="2000">
                <a:latin typeface="Times New Roman"/>
                <a:ea typeface="Times New Roman"/>
                <a:cs typeface="Times New Roman"/>
                <a:sym typeface="Times New Roman"/>
              </a:rPr>
              <a:t>: Removed rows where the district name was "Total" or "ZZ Total," as these entries represented aggregated data for the entire state and were mistakenly included as individual districts.</a:t>
            </a:r>
            <a:endParaRPr sz="2000">
              <a:latin typeface="Times New Roman"/>
              <a:ea typeface="Times New Roman"/>
              <a:cs typeface="Times New Roman"/>
              <a:sym typeface="Times New Roman"/>
            </a:endParaRPr>
          </a:p>
          <a:p>
            <a:pPr indent="0" lvl="0" marL="0" rtl="0" algn="l">
              <a:spcBef>
                <a:spcPts val="0"/>
              </a:spcBef>
              <a:spcAft>
                <a:spcPts val="0"/>
              </a:spcAft>
              <a:buNone/>
            </a:pPr>
            <a:r>
              <a:rPr b="1" lang="en" sz="2000">
                <a:latin typeface="Times New Roman"/>
                <a:ea typeface="Times New Roman"/>
                <a:cs typeface="Times New Roman"/>
                <a:sym typeface="Times New Roman"/>
              </a:rPr>
              <a:t>Final Dataset</a:t>
            </a:r>
            <a:r>
              <a:rPr lang="en" sz="2000">
                <a:latin typeface="Times New Roman"/>
                <a:ea typeface="Times New Roman"/>
                <a:cs typeface="Times New Roman"/>
                <a:sym typeface="Times New Roman"/>
              </a:rPr>
              <a:t>: The cleaned data was saved in a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new CSV file named </a:t>
            </a:r>
            <a:r>
              <a:rPr lang="en" sz="2000">
                <a:solidFill>
                  <a:srgbClr val="188038"/>
                </a:solidFill>
                <a:latin typeface="Times New Roman"/>
                <a:ea typeface="Times New Roman"/>
                <a:cs typeface="Times New Roman"/>
                <a:sym typeface="Times New Roman"/>
              </a:rPr>
              <a:t>crimes_cleaned.csv</a:t>
            </a:r>
            <a:r>
              <a:rPr lang="en" sz="2000">
                <a:latin typeface="Times New Roman"/>
                <a:ea typeface="Times New Roman"/>
                <a:cs typeface="Times New Roman"/>
                <a:sym typeface="Times New Roman"/>
              </a:rPr>
              <a:t> for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Further analysis.</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pic>
        <p:nvPicPr>
          <p:cNvPr id="160" name="Google Shape;160;p19"/>
          <p:cNvPicPr preferRelativeResize="0"/>
          <p:nvPr/>
        </p:nvPicPr>
        <p:blipFill>
          <a:blip r:embed="rId3">
            <a:alphaModFix/>
          </a:blip>
          <a:stretch>
            <a:fillRect/>
          </a:stretch>
        </p:blipFill>
        <p:spPr>
          <a:xfrm>
            <a:off x="6596563" y="450872"/>
            <a:ext cx="2314075" cy="1048550"/>
          </a:xfrm>
          <a:prstGeom prst="rect">
            <a:avLst/>
          </a:prstGeom>
          <a:noFill/>
          <a:ln>
            <a:noFill/>
          </a:ln>
        </p:spPr>
      </p:pic>
      <p:pic>
        <p:nvPicPr>
          <p:cNvPr id="161" name="Google Shape;161;p19"/>
          <p:cNvPicPr preferRelativeResize="0"/>
          <p:nvPr/>
        </p:nvPicPr>
        <p:blipFill>
          <a:blip r:embed="rId4">
            <a:alphaModFix/>
          </a:blip>
          <a:stretch>
            <a:fillRect/>
          </a:stretch>
        </p:blipFill>
        <p:spPr>
          <a:xfrm>
            <a:off x="6596575" y="1710847"/>
            <a:ext cx="2356550" cy="1126725"/>
          </a:xfrm>
          <a:prstGeom prst="rect">
            <a:avLst/>
          </a:prstGeom>
          <a:noFill/>
          <a:ln>
            <a:noFill/>
          </a:ln>
        </p:spPr>
      </p:pic>
      <p:pic>
        <p:nvPicPr>
          <p:cNvPr id="162" name="Google Shape;162;p19"/>
          <p:cNvPicPr preferRelativeResize="0"/>
          <p:nvPr/>
        </p:nvPicPr>
        <p:blipFill>
          <a:blip r:embed="rId5">
            <a:alphaModFix/>
          </a:blip>
          <a:stretch>
            <a:fillRect/>
          </a:stretch>
        </p:blipFill>
        <p:spPr>
          <a:xfrm>
            <a:off x="5321075" y="3951925"/>
            <a:ext cx="3749650" cy="49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311700" y="410000"/>
            <a:ext cx="5450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DESCRIPTIVE STATISTICS</a:t>
            </a:r>
            <a:endParaRPr b="1"/>
          </a:p>
        </p:txBody>
      </p:sp>
      <p:pic>
        <p:nvPicPr>
          <p:cNvPr id="168" name="Google Shape;168;p20"/>
          <p:cNvPicPr preferRelativeResize="0"/>
          <p:nvPr/>
        </p:nvPicPr>
        <p:blipFill>
          <a:blip r:embed="rId3">
            <a:alphaModFix/>
          </a:blip>
          <a:stretch>
            <a:fillRect/>
          </a:stretch>
        </p:blipFill>
        <p:spPr>
          <a:xfrm>
            <a:off x="504575" y="3031075"/>
            <a:ext cx="8195950" cy="1790200"/>
          </a:xfrm>
          <a:prstGeom prst="rect">
            <a:avLst/>
          </a:prstGeom>
          <a:noFill/>
          <a:ln>
            <a:noFill/>
          </a:ln>
        </p:spPr>
      </p:pic>
      <p:sp>
        <p:nvSpPr>
          <p:cNvPr id="169" name="Google Shape;169;p20"/>
          <p:cNvSpPr txBox="1"/>
          <p:nvPr/>
        </p:nvSpPr>
        <p:spPr>
          <a:xfrm>
            <a:off x="423550" y="1323975"/>
            <a:ext cx="8358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In our analysis of crime data, we computed key descriptive statistics, including the count of observations, mean, standard deviation, minimum, 25th percentile, median, 75th percentile, and maximum for each crime type. These statistics provide insights into the average crime levels, variability, and the range of incidents, helping us to understand overall trends and patterns in crime across different regions.</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1543500" y="293150"/>
            <a:ext cx="6057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Mean and Medians of all Features</a:t>
            </a:r>
            <a:endParaRPr b="1"/>
          </a:p>
        </p:txBody>
      </p:sp>
      <p:pic>
        <p:nvPicPr>
          <p:cNvPr id="175" name="Google Shape;175;p21"/>
          <p:cNvPicPr preferRelativeResize="0"/>
          <p:nvPr/>
        </p:nvPicPr>
        <p:blipFill>
          <a:blip r:embed="rId3">
            <a:alphaModFix/>
          </a:blip>
          <a:stretch>
            <a:fillRect/>
          </a:stretch>
        </p:blipFill>
        <p:spPr>
          <a:xfrm>
            <a:off x="838200" y="1119184"/>
            <a:ext cx="3733800" cy="4000491"/>
          </a:xfrm>
          <a:prstGeom prst="rect">
            <a:avLst/>
          </a:prstGeom>
          <a:noFill/>
          <a:ln>
            <a:noFill/>
          </a:ln>
        </p:spPr>
      </p:pic>
      <p:pic>
        <p:nvPicPr>
          <p:cNvPr id="176" name="Google Shape;176;p21"/>
          <p:cNvPicPr preferRelativeResize="0"/>
          <p:nvPr/>
        </p:nvPicPr>
        <p:blipFill>
          <a:blip r:embed="rId4">
            <a:alphaModFix/>
          </a:blip>
          <a:stretch>
            <a:fillRect/>
          </a:stretch>
        </p:blipFill>
        <p:spPr>
          <a:xfrm>
            <a:off x="4949050" y="1080300"/>
            <a:ext cx="3398421" cy="3937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